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7" r:id="rId39"/>
    <p:sldId id="299" r:id="rId40"/>
    <p:sldId id="301" r:id="rId41"/>
    <p:sldId id="302" r:id="rId42"/>
    <p:sldId id="303" r:id="rId43"/>
    <p:sldId id="305" r:id="rId44"/>
    <p:sldId id="306" r:id="rId45"/>
    <p:sldId id="307" r:id="rId46"/>
    <p:sldId id="308" r:id="rId47"/>
    <p:sldId id="309" r:id="rId48"/>
    <p:sldId id="310" r:id="rId49"/>
    <p:sldId id="311" r:id="rId50"/>
    <p:sldId id="312" r:id="rId51"/>
    <p:sldId id="313" r:id="rId52"/>
  </p:sldIdLst>
  <p:sldSz cx="18288000" cy="10287000"/>
  <p:notesSz cx="6858000" cy="9144000"/>
  <p:embeddedFontLst>
    <p:embeddedFont>
      <p:font typeface="Cabin" panose="020B0604020202020204" charset="0"/>
      <p:regular r:id="rId53"/>
    </p:embeddedFont>
    <p:embeddedFont>
      <p:font typeface="Cabin Bold" panose="020B0604020202020204" charset="0"/>
      <p:regular r:id="rId54"/>
    </p:embeddedFont>
    <p:embeddedFont>
      <p:font typeface="Cabin Medium" panose="020B0604020202020204" charset="0"/>
      <p:regular r:id="rId55"/>
    </p:embeddedFont>
    <p:embeddedFont>
      <p:font typeface="More Sugar" panose="020B0604020202020204" charset="0"/>
      <p:regular r:id="rId56"/>
    </p:embeddedFont>
    <p:embeddedFont>
      <p:font typeface="Prompt Bold" panose="020B0604020202020204" charset="-34"/>
      <p:regular r:id="rId57"/>
    </p:embeddedFont>
    <p:embeddedFont>
      <p:font typeface="Prompt Light" panose="00000400000000000000" pitchFamily="2" charset="-34"/>
      <p:regular r:id="rId58"/>
    </p:embeddedFont>
    <p:embeddedFont>
      <p:font typeface="Prompt Medium" panose="00000600000000000000" pitchFamily="2" charset="-34"/>
      <p:regular r:id="rId59"/>
    </p:embeddedFont>
    <p:embeddedFont>
      <p:font typeface="Quicksand" panose="020B0604020202020204" charset="0"/>
      <p:regular r:id="rId60"/>
    </p:embeddedFont>
    <p:embeddedFont>
      <p:font typeface="Quicksand Bold" panose="020B0604020202020204" charset="0"/>
      <p:regular r:id="rId61"/>
    </p:embeddedFont>
    <p:embeddedFont>
      <p:font typeface="Sigmar One" panose="020B0604020202020204" charset="0"/>
      <p:regular r:id="rId62"/>
    </p:embeddedFont>
    <p:embeddedFont>
      <p:font typeface="Times New Roman Bold" panose="02020803070505020304" pitchFamily="18" charset="0"/>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9.svg"/><Relationship Id="rId7" Type="http://schemas.openxmlformats.org/officeDocument/2006/relationships/image" Target="../media/image47.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00.svg"/><Relationship Id="rId5" Type="http://schemas.openxmlformats.org/officeDocument/2006/relationships/image" Target="../media/image25.svg"/><Relationship Id="rId10" Type="http://schemas.openxmlformats.org/officeDocument/2006/relationships/image" Target="../media/image99.png"/><Relationship Id="rId4" Type="http://schemas.openxmlformats.org/officeDocument/2006/relationships/image" Target="../media/image24.png"/><Relationship Id="rId9" Type="http://schemas.openxmlformats.org/officeDocument/2006/relationships/image" Target="../media/image98.svg"/></Relationships>
</file>

<file path=ppt/slides/_rels/slide2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7.sv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0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7.sv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5.svg"/><Relationship Id="rId7" Type="http://schemas.openxmlformats.org/officeDocument/2006/relationships/image" Target="../media/image9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102.svg"/></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108.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0.svg"/><Relationship Id="rId7" Type="http://schemas.openxmlformats.org/officeDocument/2006/relationships/image" Target="../media/image29.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112.svg"/></Relationships>
</file>

<file path=ppt/slides/_rels/slide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svg"/></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3.sv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0.svg"/><Relationship Id="rId7" Type="http://schemas.openxmlformats.org/officeDocument/2006/relationships/image" Target="../media/image25.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7.svg"/><Relationship Id="rId10"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47.svg"/></Relationships>
</file>

<file path=ppt/slides/_rels/slide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3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5.svg"/><Relationship Id="rId3" Type="http://schemas.openxmlformats.org/officeDocument/2006/relationships/image" Target="../media/image140.svg"/><Relationship Id="rId7" Type="http://schemas.openxmlformats.org/officeDocument/2006/relationships/image" Target="../media/image110.svg"/><Relationship Id="rId12" Type="http://schemas.openxmlformats.org/officeDocument/2006/relationships/image" Target="../media/image2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21.svg"/><Relationship Id="rId5" Type="http://schemas.openxmlformats.org/officeDocument/2006/relationships/image" Target="../media/image27.sv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964E"/>
        </a:solidFill>
        <a:effectLst/>
      </p:bgPr>
    </p:bg>
    <p:spTree>
      <p:nvGrpSpPr>
        <p:cNvPr id="1" name=""/>
        <p:cNvGrpSpPr/>
        <p:nvPr/>
      </p:nvGrpSpPr>
      <p:grpSpPr>
        <a:xfrm>
          <a:off x="0" y="0"/>
          <a:ext cx="0" cy="0"/>
          <a:chOff x="0" y="0"/>
          <a:chExt cx="0" cy="0"/>
        </a:xfrm>
      </p:grpSpPr>
      <p:sp>
        <p:nvSpPr>
          <p:cNvPr id="2" name="TextBox 2"/>
          <p:cNvSpPr txBox="1"/>
          <p:nvPr/>
        </p:nvSpPr>
        <p:spPr>
          <a:xfrm>
            <a:off x="831173" y="2560241"/>
            <a:ext cx="15791009" cy="3549015"/>
          </a:xfrm>
          <a:prstGeom prst="rect">
            <a:avLst/>
          </a:prstGeom>
        </p:spPr>
        <p:txBody>
          <a:bodyPr lIns="0" tIns="0" rIns="0" bIns="0" rtlCol="0" anchor="t">
            <a:spAutoFit/>
          </a:bodyPr>
          <a:lstStyle/>
          <a:p>
            <a:pPr algn="ctr">
              <a:lnSpc>
                <a:spcPts val="8880"/>
              </a:lnSpc>
            </a:pPr>
            <a:r>
              <a:rPr lang="en-US" sz="8000">
                <a:solidFill>
                  <a:srgbClr val="FAFAFA"/>
                </a:solidFill>
                <a:latin typeface="Times New Roman"/>
              </a:rPr>
              <a:t>KẾT HỢP POWER BI VÀ PYTHON TRONG PHÂN TÍCH VÀ DỰ ĐOÁN BITCOIN</a:t>
            </a:r>
          </a:p>
        </p:txBody>
      </p:sp>
      <p:sp>
        <p:nvSpPr>
          <p:cNvPr id="3" name="Freeform 3"/>
          <p:cNvSpPr/>
          <p:nvPr/>
        </p:nvSpPr>
        <p:spPr>
          <a:xfrm>
            <a:off x="11022216" y="1899279"/>
            <a:ext cx="2243352" cy="770897"/>
          </a:xfrm>
          <a:custGeom>
            <a:avLst/>
            <a:gdLst/>
            <a:ahLst/>
            <a:cxnLst/>
            <a:rect l="l" t="t" r="r" b="b"/>
            <a:pathLst>
              <a:path w="2243352" h="770897">
                <a:moveTo>
                  <a:pt x="0" y="0"/>
                </a:moveTo>
                <a:lnTo>
                  <a:pt x="2243352" y="0"/>
                </a:lnTo>
                <a:lnTo>
                  <a:pt x="2243352" y="770897"/>
                </a:lnTo>
                <a:lnTo>
                  <a:pt x="0" y="77089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rot="-1041919" flipH="1">
            <a:off x="14639177" y="-403348"/>
            <a:ext cx="3596688" cy="3596688"/>
          </a:xfrm>
          <a:custGeom>
            <a:avLst/>
            <a:gdLst/>
            <a:ahLst/>
            <a:cxnLst/>
            <a:rect l="l" t="t" r="r" b="b"/>
            <a:pathLst>
              <a:path w="3596688" h="3596688">
                <a:moveTo>
                  <a:pt x="3596688" y="0"/>
                </a:moveTo>
                <a:lnTo>
                  <a:pt x="0" y="0"/>
                </a:lnTo>
                <a:lnTo>
                  <a:pt x="0" y="3596689"/>
                </a:lnTo>
                <a:lnTo>
                  <a:pt x="3596688" y="3596689"/>
                </a:lnTo>
                <a:lnTo>
                  <a:pt x="359668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5320218" y="6637621"/>
            <a:ext cx="7647564" cy="816431"/>
            <a:chOff x="0" y="0"/>
            <a:chExt cx="2014173" cy="215027"/>
          </a:xfrm>
        </p:grpSpPr>
        <p:sp>
          <p:nvSpPr>
            <p:cNvPr id="6" name="Freeform 6"/>
            <p:cNvSpPr/>
            <p:nvPr/>
          </p:nvSpPr>
          <p:spPr>
            <a:xfrm>
              <a:off x="0" y="0"/>
              <a:ext cx="2014173" cy="215027"/>
            </a:xfrm>
            <a:custGeom>
              <a:avLst/>
              <a:gdLst/>
              <a:ahLst/>
              <a:cxnLst/>
              <a:rect l="l" t="t" r="r" b="b"/>
              <a:pathLst>
                <a:path w="2014173" h="215027">
                  <a:moveTo>
                    <a:pt x="51629" y="0"/>
                  </a:moveTo>
                  <a:lnTo>
                    <a:pt x="1962544" y="0"/>
                  </a:lnTo>
                  <a:cubicBezTo>
                    <a:pt x="1991058" y="0"/>
                    <a:pt x="2014173" y="23115"/>
                    <a:pt x="2014173" y="51629"/>
                  </a:cubicBezTo>
                  <a:lnTo>
                    <a:pt x="2014173" y="163398"/>
                  </a:lnTo>
                  <a:cubicBezTo>
                    <a:pt x="2014173" y="191912"/>
                    <a:pt x="1991058" y="215027"/>
                    <a:pt x="1962544" y="215027"/>
                  </a:cubicBezTo>
                  <a:lnTo>
                    <a:pt x="51629" y="215027"/>
                  </a:lnTo>
                  <a:cubicBezTo>
                    <a:pt x="23115" y="215027"/>
                    <a:pt x="0" y="191912"/>
                    <a:pt x="0" y="163398"/>
                  </a:cubicBezTo>
                  <a:lnTo>
                    <a:pt x="0" y="51629"/>
                  </a:lnTo>
                  <a:cubicBezTo>
                    <a:pt x="0" y="23115"/>
                    <a:pt x="23115" y="0"/>
                    <a:pt x="51629" y="0"/>
                  </a:cubicBezTo>
                  <a:close/>
                </a:path>
              </a:pathLst>
            </a:custGeom>
            <a:solidFill>
              <a:srgbClr val="FFDE59"/>
            </a:solidFill>
          </p:spPr>
          <p:txBody>
            <a:bodyPr/>
            <a:lstStyle/>
            <a:p>
              <a:endParaRPr lang="en-US"/>
            </a:p>
          </p:txBody>
        </p:sp>
        <p:sp>
          <p:nvSpPr>
            <p:cNvPr id="7" name="TextBox 7"/>
            <p:cNvSpPr txBox="1"/>
            <p:nvPr/>
          </p:nvSpPr>
          <p:spPr>
            <a:xfrm>
              <a:off x="0" y="0"/>
              <a:ext cx="2014173" cy="215027"/>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5252778" y="6796751"/>
            <a:ext cx="7782445" cy="464820"/>
          </a:xfrm>
          <a:prstGeom prst="rect">
            <a:avLst/>
          </a:prstGeom>
        </p:spPr>
        <p:txBody>
          <a:bodyPr lIns="0" tIns="0" rIns="0" bIns="0" rtlCol="0" anchor="t">
            <a:spAutoFit/>
          </a:bodyPr>
          <a:lstStyle/>
          <a:p>
            <a:pPr marL="0" lvl="0" indent="0" algn="ctr">
              <a:lnSpc>
                <a:spcPts val="3690"/>
              </a:lnSpc>
              <a:spcBef>
                <a:spcPct val="0"/>
              </a:spcBef>
            </a:pPr>
            <a:r>
              <a:rPr lang="en-US" sz="3000">
                <a:solidFill>
                  <a:srgbClr val="000001"/>
                </a:solidFill>
                <a:latin typeface="Cabin Medium"/>
              </a:rPr>
              <a:t>GVHD: ĐINH NGUYỄN TRỌNG NGHĨA</a:t>
            </a:r>
          </a:p>
        </p:txBody>
      </p:sp>
      <p:grpSp>
        <p:nvGrpSpPr>
          <p:cNvPr id="9" name="Group 9"/>
          <p:cNvGrpSpPr/>
          <p:nvPr/>
        </p:nvGrpSpPr>
        <p:grpSpPr>
          <a:xfrm>
            <a:off x="-1969096" y="8837803"/>
            <a:ext cx="22226192" cy="2006698"/>
            <a:chOff x="0" y="0"/>
            <a:chExt cx="5853812" cy="528513"/>
          </a:xfrm>
        </p:grpSpPr>
        <p:sp>
          <p:nvSpPr>
            <p:cNvPr id="10" name="Freeform 10"/>
            <p:cNvSpPr/>
            <p:nvPr/>
          </p:nvSpPr>
          <p:spPr>
            <a:xfrm>
              <a:off x="0" y="0"/>
              <a:ext cx="5853812" cy="528513"/>
            </a:xfrm>
            <a:custGeom>
              <a:avLst/>
              <a:gdLst/>
              <a:ahLst/>
              <a:cxnLst/>
              <a:rect l="l" t="t" r="r" b="b"/>
              <a:pathLst>
                <a:path w="5853812" h="528513">
                  <a:moveTo>
                    <a:pt x="2926906" y="0"/>
                  </a:moveTo>
                  <a:cubicBezTo>
                    <a:pt x="1310420" y="0"/>
                    <a:pt x="0" y="118312"/>
                    <a:pt x="0" y="264256"/>
                  </a:cubicBezTo>
                  <a:cubicBezTo>
                    <a:pt x="0" y="410201"/>
                    <a:pt x="1310420" y="528513"/>
                    <a:pt x="2926906" y="528513"/>
                  </a:cubicBezTo>
                  <a:cubicBezTo>
                    <a:pt x="4543391" y="528513"/>
                    <a:pt x="5853812" y="410201"/>
                    <a:pt x="5853812" y="264256"/>
                  </a:cubicBezTo>
                  <a:cubicBezTo>
                    <a:pt x="5853812" y="118312"/>
                    <a:pt x="4543391" y="0"/>
                    <a:pt x="2926906" y="0"/>
                  </a:cubicBezTo>
                  <a:close/>
                </a:path>
              </a:pathLst>
            </a:custGeom>
            <a:solidFill>
              <a:srgbClr val="2C6B39"/>
            </a:solidFill>
          </p:spPr>
          <p:txBody>
            <a:bodyPr/>
            <a:lstStyle/>
            <a:p>
              <a:endParaRPr lang="en-US"/>
            </a:p>
          </p:txBody>
        </p:sp>
        <p:sp>
          <p:nvSpPr>
            <p:cNvPr id="11" name="TextBox 11"/>
            <p:cNvSpPr txBox="1"/>
            <p:nvPr/>
          </p:nvSpPr>
          <p:spPr>
            <a:xfrm>
              <a:off x="548795" y="49548"/>
              <a:ext cx="4756222" cy="429417"/>
            </a:xfrm>
            <a:prstGeom prst="rect">
              <a:avLst/>
            </a:prstGeom>
          </p:spPr>
          <p:txBody>
            <a:bodyPr lIns="50800" tIns="50800" rIns="50800" bIns="50800" rtlCol="0" anchor="ctr"/>
            <a:lstStyle/>
            <a:p>
              <a:pPr algn="ctr">
                <a:lnSpc>
                  <a:spcPts val="3120"/>
                </a:lnSpc>
              </a:pPr>
              <a:endParaRPr/>
            </a:p>
          </p:txBody>
        </p:sp>
      </p:grpSp>
      <p:sp>
        <p:nvSpPr>
          <p:cNvPr id="12" name="Freeform 12"/>
          <p:cNvSpPr/>
          <p:nvPr/>
        </p:nvSpPr>
        <p:spPr>
          <a:xfrm>
            <a:off x="12733129" y="5385945"/>
            <a:ext cx="6269686" cy="6409530"/>
          </a:xfrm>
          <a:custGeom>
            <a:avLst/>
            <a:gdLst/>
            <a:ahLst/>
            <a:cxnLst/>
            <a:rect l="l" t="t" r="r" b="b"/>
            <a:pathLst>
              <a:path w="6269686" h="6409530">
                <a:moveTo>
                  <a:pt x="0" y="0"/>
                </a:moveTo>
                <a:lnTo>
                  <a:pt x="6269686" y="0"/>
                </a:lnTo>
                <a:lnTo>
                  <a:pt x="6269686" y="6409530"/>
                </a:lnTo>
                <a:lnTo>
                  <a:pt x="0" y="64095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218923" y="6391453"/>
            <a:ext cx="5939562" cy="5604787"/>
          </a:xfrm>
          <a:custGeom>
            <a:avLst/>
            <a:gdLst/>
            <a:ahLst/>
            <a:cxnLst/>
            <a:rect l="l" t="t" r="r" b="b"/>
            <a:pathLst>
              <a:path w="5939562" h="5604787">
                <a:moveTo>
                  <a:pt x="0" y="0"/>
                </a:moveTo>
                <a:lnTo>
                  <a:pt x="5939562" y="0"/>
                </a:lnTo>
                <a:lnTo>
                  <a:pt x="5939562" y="5604787"/>
                </a:lnTo>
                <a:lnTo>
                  <a:pt x="0" y="56047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6743094" y="8037130"/>
            <a:ext cx="4498988" cy="3959109"/>
          </a:xfrm>
          <a:custGeom>
            <a:avLst/>
            <a:gdLst/>
            <a:ahLst/>
            <a:cxnLst/>
            <a:rect l="l" t="t" r="r" b="b"/>
            <a:pathLst>
              <a:path w="4498988" h="3959109">
                <a:moveTo>
                  <a:pt x="0" y="0"/>
                </a:moveTo>
                <a:lnTo>
                  <a:pt x="4498988" y="0"/>
                </a:lnTo>
                <a:lnTo>
                  <a:pt x="4498988" y="3959110"/>
                </a:lnTo>
                <a:lnTo>
                  <a:pt x="0" y="39591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3782855" y="1293469"/>
            <a:ext cx="2243352" cy="770897"/>
          </a:xfrm>
          <a:custGeom>
            <a:avLst/>
            <a:gdLst/>
            <a:ahLst/>
            <a:cxnLst/>
            <a:rect l="l" t="t" r="r" b="b"/>
            <a:pathLst>
              <a:path w="2243352" h="770897">
                <a:moveTo>
                  <a:pt x="0" y="0"/>
                </a:moveTo>
                <a:lnTo>
                  <a:pt x="2243352" y="0"/>
                </a:lnTo>
                <a:lnTo>
                  <a:pt x="2243352" y="770898"/>
                </a:lnTo>
                <a:lnTo>
                  <a:pt x="0" y="770898"/>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Freeform 16"/>
          <p:cNvSpPr/>
          <p:nvPr/>
        </p:nvSpPr>
        <p:spPr>
          <a:xfrm>
            <a:off x="282815" y="101527"/>
            <a:ext cx="1577391" cy="1577391"/>
          </a:xfrm>
          <a:custGeom>
            <a:avLst/>
            <a:gdLst/>
            <a:ahLst/>
            <a:cxnLst/>
            <a:rect l="l" t="t" r="r" b="b"/>
            <a:pathLst>
              <a:path w="1577391" h="1577391">
                <a:moveTo>
                  <a:pt x="0" y="0"/>
                </a:moveTo>
                <a:lnTo>
                  <a:pt x="1577390" y="0"/>
                </a:lnTo>
                <a:lnTo>
                  <a:pt x="1577390" y="1577391"/>
                </a:lnTo>
                <a:lnTo>
                  <a:pt x="0" y="1577391"/>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733984" y="452106"/>
            <a:ext cx="12949370" cy="1553780"/>
            <a:chOff x="0" y="0"/>
            <a:chExt cx="3410534" cy="409226"/>
          </a:xfrm>
        </p:grpSpPr>
        <p:sp>
          <p:nvSpPr>
            <p:cNvPr id="3" name="Freeform 3"/>
            <p:cNvSpPr/>
            <p:nvPr/>
          </p:nvSpPr>
          <p:spPr>
            <a:xfrm>
              <a:off x="0" y="0"/>
              <a:ext cx="3410534" cy="409226"/>
            </a:xfrm>
            <a:custGeom>
              <a:avLst/>
              <a:gdLst/>
              <a:ahLst/>
              <a:cxnLst/>
              <a:rect l="l" t="t" r="r" b="b"/>
              <a:pathLst>
                <a:path w="3410534" h="409226">
                  <a:moveTo>
                    <a:pt x="30491" y="0"/>
                  </a:moveTo>
                  <a:lnTo>
                    <a:pt x="3380043" y="0"/>
                  </a:lnTo>
                  <a:cubicBezTo>
                    <a:pt x="3396883" y="0"/>
                    <a:pt x="3410534" y="13651"/>
                    <a:pt x="3410534" y="30491"/>
                  </a:cubicBezTo>
                  <a:lnTo>
                    <a:pt x="3410534" y="378735"/>
                  </a:lnTo>
                  <a:cubicBezTo>
                    <a:pt x="3410534" y="386822"/>
                    <a:pt x="3407321" y="394577"/>
                    <a:pt x="3401603" y="400295"/>
                  </a:cubicBezTo>
                  <a:cubicBezTo>
                    <a:pt x="3395885" y="406014"/>
                    <a:pt x="3388130" y="409226"/>
                    <a:pt x="3380043" y="409226"/>
                  </a:cubicBezTo>
                  <a:lnTo>
                    <a:pt x="30491" y="409226"/>
                  </a:lnTo>
                  <a:cubicBezTo>
                    <a:pt x="22404" y="409226"/>
                    <a:pt x="14649" y="406014"/>
                    <a:pt x="8931" y="400295"/>
                  </a:cubicBezTo>
                  <a:cubicBezTo>
                    <a:pt x="3212" y="394577"/>
                    <a:pt x="0" y="386822"/>
                    <a:pt x="0" y="378735"/>
                  </a:cubicBezTo>
                  <a:lnTo>
                    <a:pt x="0" y="30491"/>
                  </a:lnTo>
                  <a:cubicBezTo>
                    <a:pt x="0" y="13651"/>
                    <a:pt x="13651" y="0"/>
                    <a:pt x="30491" y="0"/>
                  </a:cubicBezTo>
                  <a:close/>
                </a:path>
              </a:pathLst>
            </a:custGeom>
            <a:solidFill>
              <a:srgbClr val="F2532E"/>
            </a:solidFill>
            <a:ln cap="rnd">
              <a:noFill/>
              <a:prstDash val="solid"/>
              <a:round/>
            </a:ln>
          </p:spPr>
          <p:txBody>
            <a:bodyPr/>
            <a:lstStyle/>
            <a:p>
              <a:endParaRPr lang="en-US"/>
            </a:p>
          </p:txBody>
        </p:sp>
        <p:sp>
          <p:nvSpPr>
            <p:cNvPr id="4" name="TextBox 4"/>
            <p:cNvSpPr txBox="1"/>
            <p:nvPr/>
          </p:nvSpPr>
          <p:spPr>
            <a:xfrm>
              <a:off x="0" y="-38100"/>
              <a:ext cx="3410534" cy="447326"/>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75265" y="712302"/>
            <a:ext cx="12408090" cy="1136654"/>
          </a:xfrm>
          <a:prstGeom prst="rect">
            <a:avLst/>
          </a:prstGeom>
        </p:spPr>
        <p:txBody>
          <a:bodyPr lIns="0" tIns="0" rIns="0" bIns="0" rtlCol="0" anchor="t">
            <a:spAutoFit/>
          </a:bodyPr>
          <a:lstStyle/>
          <a:p>
            <a:pPr algn="ctr">
              <a:lnSpc>
                <a:spcPts val="7700"/>
              </a:lnSpc>
            </a:pPr>
            <a:r>
              <a:rPr lang="en-US" sz="7000">
                <a:solidFill>
                  <a:srgbClr val="FFFFFF"/>
                </a:solidFill>
                <a:latin typeface="Times New Roman"/>
              </a:rPr>
              <a:t>THỊ TRƯỜNG TIỀN ĐIỆN TỬ</a:t>
            </a:r>
          </a:p>
        </p:txBody>
      </p:sp>
      <p:grpSp>
        <p:nvGrpSpPr>
          <p:cNvPr id="6" name="Group 6"/>
          <p:cNvGrpSpPr/>
          <p:nvPr/>
        </p:nvGrpSpPr>
        <p:grpSpPr>
          <a:xfrm>
            <a:off x="16815669" y="1552577"/>
            <a:ext cx="592757" cy="59275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44421" y="3316780"/>
            <a:ext cx="11591551" cy="5208070"/>
            <a:chOff x="0" y="0"/>
            <a:chExt cx="3265210" cy="1467055"/>
          </a:xfrm>
        </p:grpSpPr>
        <p:sp>
          <p:nvSpPr>
            <p:cNvPr id="10" name="Freeform 10"/>
            <p:cNvSpPr/>
            <p:nvPr/>
          </p:nvSpPr>
          <p:spPr>
            <a:xfrm>
              <a:off x="0" y="0"/>
              <a:ext cx="3265210" cy="1467055"/>
            </a:xfrm>
            <a:custGeom>
              <a:avLst/>
              <a:gdLst/>
              <a:ahLst/>
              <a:cxnLst/>
              <a:rect l="l" t="t" r="r" b="b"/>
              <a:pathLst>
                <a:path w="3265210" h="1467055">
                  <a:moveTo>
                    <a:pt x="34063" y="0"/>
                  </a:moveTo>
                  <a:lnTo>
                    <a:pt x="3231148" y="0"/>
                  </a:lnTo>
                  <a:cubicBezTo>
                    <a:pt x="3249960" y="0"/>
                    <a:pt x="3265210" y="15250"/>
                    <a:pt x="3265210" y="34063"/>
                  </a:cubicBezTo>
                  <a:lnTo>
                    <a:pt x="3265210" y="1432993"/>
                  </a:lnTo>
                  <a:cubicBezTo>
                    <a:pt x="3265210" y="1442027"/>
                    <a:pt x="3261622" y="1450690"/>
                    <a:pt x="3255234" y="1457078"/>
                  </a:cubicBezTo>
                  <a:cubicBezTo>
                    <a:pt x="3248846" y="1463466"/>
                    <a:pt x="3240182" y="1467055"/>
                    <a:pt x="3231148" y="1467055"/>
                  </a:cubicBezTo>
                  <a:lnTo>
                    <a:pt x="34063" y="1467055"/>
                  </a:lnTo>
                  <a:cubicBezTo>
                    <a:pt x="15250" y="1467055"/>
                    <a:pt x="0" y="1451805"/>
                    <a:pt x="0" y="1432993"/>
                  </a:cubicBezTo>
                  <a:lnTo>
                    <a:pt x="0" y="34063"/>
                  </a:lnTo>
                  <a:cubicBezTo>
                    <a:pt x="0" y="25029"/>
                    <a:pt x="3589" y="16365"/>
                    <a:pt x="9977" y="9977"/>
                  </a:cubicBezTo>
                  <a:cubicBezTo>
                    <a:pt x="16365" y="3589"/>
                    <a:pt x="25029" y="0"/>
                    <a:pt x="34063" y="0"/>
                  </a:cubicBezTo>
                  <a:close/>
                </a:path>
              </a:pathLst>
            </a:custGeom>
            <a:solidFill>
              <a:srgbClr val="F8E7D7"/>
            </a:solidFill>
            <a:ln cap="rnd">
              <a:noFill/>
              <a:prstDash val="solid"/>
              <a:round/>
            </a:ln>
          </p:spPr>
          <p:txBody>
            <a:bodyPr/>
            <a:lstStyle/>
            <a:p>
              <a:endParaRPr lang="en-US"/>
            </a:p>
          </p:txBody>
        </p:sp>
        <p:sp>
          <p:nvSpPr>
            <p:cNvPr id="11" name="TextBox 11"/>
            <p:cNvSpPr txBox="1"/>
            <p:nvPr/>
          </p:nvSpPr>
          <p:spPr>
            <a:xfrm>
              <a:off x="0" y="-28575"/>
              <a:ext cx="3265210" cy="1495630"/>
            </a:xfrm>
            <a:prstGeom prst="rect">
              <a:avLst/>
            </a:prstGeom>
          </p:spPr>
          <p:txBody>
            <a:bodyPr lIns="46309" tIns="46309" rIns="46309" bIns="46309" rtlCol="0" anchor="ctr"/>
            <a:lstStyle/>
            <a:p>
              <a:pPr algn="ctr">
                <a:lnSpc>
                  <a:spcPts val="2660"/>
                </a:lnSpc>
                <a:spcBef>
                  <a:spcPct val="0"/>
                </a:spcBef>
              </a:pPr>
              <a:endParaRPr/>
            </a:p>
          </p:txBody>
        </p:sp>
      </p:grpSp>
      <p:sp>
        <p:nvSpPr>
          <p:cNvPr id="12" name="Freeform 12"/>
          <p:cNvSpPr/>
          <p:nvPr/>
        </p:nvSpPr>
        <p:spPr>
          <a:xfrm rot="296505">
            <a:off x="12537474" y="3492116"/>
            <a:ext cx="4291761" cy="5120323"/>
          </a:xfrm>
          <a:custGeom>
            <a:avLst/>
            <a:gdLst/>
            <a:ahLst/>
            <a:cxnLst/>
            <a:rect l="l" t="t" r="r" b="b"/>
            <a:pathLst>
              <a:path w="4291761" h="5120323">
                <a:moveTo>
                  <a:pt x="0" y="0"/>
                </a:moveTo>
                <a:lnTo>
                  <a:pt x="4291761" y="0"/>
                </a:lnTo>
                <a:lnTo>
                  <a:pt x="4291761" y="5120322"/>
                </a:lnTo>
                <a:lnTo>
                  <a:pt x="0" y="5120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704276" y="4258182"/>
            <a:ext cx="6134072" cy="457200"/>
          </a:xfrm>
          <a:prstGeom prst="rect">
            <a:avLst/>
          </a:prstGeom>
        </p:spPr>
        <p:txBody>
          <a:bodyPr lIns="0" tIns="0" rIns="0" bIns="0" rtlCol="0" anchor="t">
            <a:spAutoFit/>
          </a:bodyPr>
          <a:lstStyle/>
          <a:p>
            <a:pPr marL="647700" lvl="1" indent="-323850" algn="just">
              <a:lnSpc>
                <a:spcPts val="3599"/>
              </a:lnSpc>
              <a:buFont typeface="Arial"/>
              <a:buChar char="•"/>
            </a:pPr>
            <a:r>
              <a:rPr lang="en-US" sz="2999">
                <a:solidFill>
                  <a:srgbClr val="000000"/>
                </a:solidFill>
                <a:latin typeface="Cabin Bold"/>
              </a:rPr>
              <a:t>Tình hình kinh tế toàn cầu</a:t>
            </a:r>
          </a:p>
        </p:txBody>
      </p:sp>
      <p:sp>
        <p:nvSpPr>
          <p:cNvPr id="14" name="TextBox 14"/>
          <p:cNvSpPr txBox="1"/>
          <p:nvPr/>
        </p:nvSpPr>
        <p:spPr>
          <a:xfrm>
            <a:off x="1733984" y="4918554"/>
            <a:ext cx="7824219" cy="4667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Cabin Bold"/>
              </a:rPr>
              <a:t>Quy định và chính sách của chính phủ</a:t>
            </a:r>
          </a:p>
        </p:txBody>
      </p:sp>
      <p:sp>
        <p:nvSpPr>
          <p:cNvPr id="15" name="TextBox 15"/>
          <p:cNvSpPr txBox="1"/>
          <p:nvPr/>
        </p:nvSpPr>
        <p:spPr>
          <a:xfrm>
            <a:off x="1733984" y="5617177"/>
            <a:ext cx="7824219" cy="448706"/>
          </a:xfrm>
          <a:prstGeom prst="rect">
            <a:avLst/>
          </a:prstGeom>
        </p:spPr>
        <p:txBody>
          <a:bodyPr lIns="0" tIns="0" rIns="0" bIns="0" rtlCol="0" anchor="t">
            <a:spAutoFit/>
          </a:bodyPr>
          <a:lstStyle/>
          <a:p>
            <a:pPr marL="645961" lvl="1" indent="-322981" algn="just">
              <a:lnSpc>
                <a:spcPts val="3590"/>
              </a:lnSpc>
              <a:buFont typeface="Arial"/>
              <a:buChar char="•"/>
            </a:pPr>
            <a:r>
              <a:rPr lang="en-US" sz="2991">
                <a:solidFill>
                  <a:srgbClr val="000000"/>
                </a:solidFill>
                <a:latin typeface="Quicksand Bold"/>
              </a:rPr>
              <a:t>Tâm lý thị trường và tin tức</a:t>
            </a:r>
          </a:p>
        </p:txBody>
      </p:sp>
      <p:sp>
        <p:nvSpPr>
          <p:cNvPr id="16" name="TextBox 16"/>
          <p:cNvSpPr txBox="1"/>
          <p:nvPr/>
        </p:nvSpPr>
        <p:spPr>
          <a:xfrm>
            <a:off x="1733984" y="6275433"/>
            <a:ext cx="7950086" cy="448706"/>
          </a:xfrm>
          <a:prstGeom prst="rect">
            <a:avLst/>
          </a:prstGeom>
        </p:spPr>
        <p:txBody>
          <a:bodyPr lIns="0" tIns="0" rIns="0" bIns="0" rtlCol="0" anchor="t">
            <a:spAutoFit/>
          </a:bodyPr>
          <a:lstStyle/>
          <a:p>
            <a:pPr marL="645961" lvl="1" indent="-322981" algn="just">
              <a:lnSpc>
                <a:spcPts val="3590"/>
              </a:lnSpc>
              <a:buFont typeface="Arial"/>
              <a:buChar char="•"/>
            </a:pPr>
            <a:r>
              <a:rPr lang="en-US" sz="2991">
                <a:solidFill>
                  <a:srgbClr val="000000"/>
                </a:solidFill>
                <a:latin typeface="Quicksand Bold"/>
              </a:rPr>
              <a:t>Công nghệ và phát triển mới</a:t>
            </a:r>
          </a:p>
        </p:txBody>
      </p:sp>
      <p:sp>
        <p:nvSpPr>
          <p:cNvPr id="17" name="TextBox 17"/>
          <p:cNvSpPr txBox="1"/>
          <p:nvPr/>
        </p:nvSpPr>
        <p:spPr>
          <a:xfrm>
            <a:off x="1733984" y="7610996"/>
            <a:ext cx="5345724" cy="448706"/>
          </a:xfrm>
          <a:prstGeom prst="rect">
            <a:avLst/>
          </a:prstGeom>
        </p:spPr>
        <p:txBody>
          <a:bodyPr lIns="0" tIns="0" rIns="0" bIns="0" rtlCol="0" anchor="t">
            <a:spAutoFit/>
          </a:bodyPr>
          <a:lstStyle/>
          <a:p>
            <a:pPr marL="645961" lvl="1" indent="-322981" algn="just">
              <a:lnSpc>
                <a:spcPts val="3590"/>
              </a:lnSpc>
              <a:buFont typeface="Arial"/>
              <a:buChar char="•"/>
            </a:pPr>
            <a:r>
              <a:rPr lang="en-US" sz="2991">
                <a:solidFill>
                  <a:srgbClr val="000000"/>
                </a:solidFill>
                <a:latin typeface="Quicksand Bold"/>
              </a:rPr>
              <a:t>Ảnh hưởng của “cá voi”</a:t>
            </a:r>
          </a:p>
        </p:txBody>
      </p:sp>
      <p:sp>
        <p:nvSpPr>
          <p:cNvPr id="18" name="TextBox 18"/>
          <p:cNvSpPr txBox="1"/>
          <p:nvPr/>
        </p:nvSpPr>
        <p:spPr>
          <a:xfrm>
            <a:off x="1733984" y="6952740"/>
            <a:ext cx="8710278" cy="448706"/>
          </a:xfrm>
          <a:prstGeom prst="rect">
            <a:avLst/>
          </a:prstGeom>
        </p:spPr>
        <p:txBody>
          <a:bodyPr lIns="0" tIns="0" rIns="0" bIns="0" rtlCol="0" anchor="t">
            <a:spAutoFit/>
          </a:bodyPr>
          <a:lstStyle/>
          <a:p>
            <a:pPr marL="645961" lvl="1" indent="-322981" algn="just">
              <a:lnSpc>
                <a:spcPts val="3590"/>
              </a:lnSpc>
              <a:buFont typeface="Arial"/>
              <a:buChar char="•"/>
            </a:pPr>
            <a:r>
              <a:rPr lang="en-US" sz="2991">
                <a:solidFill>
                  <a:srgbClr val="000000"/>
                </a:solidFill>
                <a:latin typeface="Quicksand Bold"/>
              </a:rPr>
              <a:t>Khối lượng giao dịch và tính thanh khoản</a:t>
            </a:r>
          </a:p>
        </p:txBody>
      </p:sp>
      <p:grpSp>
        <p:nvGrpSpPr>
          <p:cNvPr id="19" name="Group 19"/>
          <p:cNvGrpSpPr/>
          <p:nvPr/>
        </p:nvGrpSpPr>
        <p:grpSpPr>
          <a:xfrm>
            <a:off x="542418" y="2669931"/>
            <a:ext cx="6901756" cy="1029177"/>
            <a:chOff x="0" y="0"/>
            <a:chExt cx="9202341" cy="1372236"/>
          </a:xfrm>
        </p:grpSpPr>
        <p:grpSp>
          <p:nvGrpSpPr>
            <p:cNvPr id="20" name="Group 20"/>
            <p:cNvGrpSpPr/>
            <p:nvPr/>
          </p:nvGrpSpPr>
          <p:grpSpPr>
            <a:xfrm>
              <a:off x="0" y="0"/>
              <a:ext cx="9202341" cy="1372236"/>
              <a:chOff x="0" y="0"/>
              <a:chExt cx="1817746" cy="271059"/>
            </a:xfrm>
          </p:grpSpPr>
          <p:sp>
            <p:nvSpPr>
              <p:cNvPr id="21" name="Freeform 21"/>
              <p:cNvSpPr/>
              <p:nvPr/>
            </p:nvSpPr>
            <p:spPr>
              <a:xfrm>
                <a:off x="0" y="0"/>
                <a:ext cx="1817746" cy="271059"/>
              </a:xfrm>
              <a:custGeom>
                <a:avLst/>
                <a:gdLst/>
                <a:ahLst/>
                <a:cxnLst/>
                <a:rect l="l" t="t" r="r" b="b"/>
                <a:pathLst>
                  <a:path w="1817746" h="271059">
                    <a:moveTo>
                      <a:pt x="57208" y="0"/>
                    </a:moveTo>
                    <a:lnTo>
                      <a:pt x="1760538" y="0"/>
                    </a:lnTo>
                    <a:cubicBezTo>
                      <a:pt x="1792133" y="0"/>
                      <a:pt x="1817746" y="25613"/>
                      <a:pt x="1817746" y="57208"/>
                    </a:cubicBezTo>
                    <a:lnTo>
                      <a:pt x="1817746" y="213851"/>
                    </a:lnTo>
                    <a:cubicBezTo>
                      <a:pt x="1817746" y="245446"/>
                      <a:pt x="1792133" y="271059"/>
                      <a:pt x="1760538" y="271059"/>
                    </a:cubicBezTo>
                    <a:lnTo>
                      <a:pt x="57208" y="271059"/>
                    </a:lnTo>
                    <a:cubicBezTo>
                      <a:pt x="25613" y="271059"/>
                      <a:pt x="0" y="245446"/>
                      <a:pt x="0" y="213851"/>
                    </a:cubicBezTo>
                    <a:lnTo>
                      <a:pt x="0" y="57208"/>
                    </a:lnTo>
                    <a:cubicBezTo>
                      <a:pt x="0" y="25613"/>
                      <a:pt x="25613" y="0"/>
                      <a:pt x="57208" y="0"/>
                    </a:cubicBezTo>
                    <a:close/>
                  </a:path>
                </a:pathLst>
              </a:custGeom>
              <a:solidFill>
                <a:srgbClr val="FAB087"/>
              </a:solidFill>
              <a:ln cap="rnd">
                <a:noFill/>
                <a:prstDash val="solid"/>
                <a:round/>
              </a:ln>
            </p:spPr>
            <p:txBody>
              <a:bodyPr/>
              <a:lstStyle/>
              <a:p>
                <a:endParaRPr lang="en-US"/>
              </a:p>
            </p:txBody>
          </p:sp>
          <p:sp>
            <p:nvSpPr>
              <p:cNvPr id="22" name="TextBox 22"/>
              <p:cNvSpPr txBox="1"/>
              <p:nvPr/>
            </p:nvSpPr>
            <p:spPr>
              <a:xfrm>
                <a:off x="0" y="-38100"/>
                <a:ext cx="1817746" cy="309159"/>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546510" y="371793"/>
              <a:ext cx="8109320" cy="638175"/>
            </a:xfrm>
            <a:prstGeom prst="rect">
              <a:avLst/>
            </a:prstGeom>
          </p:spPr>
          <p:txBody>
            <a:bodyPr lIns="0" tIns="0" rIns="0" bIns="0" rtlCol="0" anchor="t">
              <a:spAutoFit/>
            </a:bodyPr>
            <a:lstStyle/>
            <a:p>
              <a:pPr algn="ctr">
                <a:lnSpc>
                  <a:spcPts val="3840"/>
                </a:lnSpc>
              </a:pPr>
              <a:r>
                <a:rPr lang="en-US" sz="3200">
                  <a:solidFill>
                    <a:srgbClr val="FFFFFF"/>
                  </a:solidFill>
                  <a:latin typeface="Quicksand Bold"/>
                </a:rPr>
                <a:t>CÁC YẾU TỐ ẢNH HƯỞNG</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3" name="Group 3"/>
          <p:cNvGrpSpPr/>
          <p:nvPr/>
        </p:nvGrpSpPr>
        <p:grpSpPr>
          <a:xfrm>
            <a:off x="8763701" y="480275"/>
            <a:ext cx="7923076" cy="1610246"/>
            <a:chOff x="0" y="0"/>
            <a:chExt cx="2086736" cy="424098"/>
          </a:xfrm>
        </p:grpSpPr>
        <p:sp>
          <p:nvSpPr>
            <p:cNvPr id="4" name="Freeform 4"/>
            <p:cNvSpPr/>
            <p:nvPr/>
          </p:nvSpPr>
          <p:spPr>
            <a:xfrm>
              <a:off x="0" y="0"/>
              <a:ext cx="2086736" cy="424098"/>
            </a:xfrm>
            <a:custGeom>
              <a:avLst/>
              <a:gdLst/>
              <a:ahLst/>
              <a:cxnLst/>
              <a:rect l="l" t="t" r="r" b="b"/>
              <a:pathLst>
                <a:path w="2086736" h="424098">
                  <a:moveTo>
                    <a:pt x="49834" y="0"/>
                  </a:moveTo>
                  <a:lnTo>
                    <a:pt x="2036902" y="0"/>
                  </a:lnTo>
                  <a:cubicBezTo>
                    <a:pt x="2064425" y="0"/>
                    <a:pt x="2086736" y="22311"/>
                    <a:pt x="2086736" y="49834"/>
                  </a:cubicBezTo>
                  <a:lnTo>
                    <a:pt x="2086736" y="374264"/>
                  </a:lnTo>
                  <a:cubicBezTo>
                    <a:pt x="2086736" y="401786"/>
                    <a:pt x="2064425" y="424098"/>
                    <a:pt x="2036902" y="424098"/>
                  </a:cubicBezTo>
                  <a:lnTo>
                    <a:pt x="49834" y="424098"/>
                  </a:lnTo>
                  <a:cubicBezTo>
                    <a:pt x="22311" y="424098"/>
                    <a:pt x="0" y="401786"/>
                    <a:pt x="0" y="374264"/>
                  </a:cubicBezTo>
                  <a:lnTo>
                    <a:pt x="0" y="49834"/>
                  </a:lnTo>
                  <a:cubicBezTo>
                    <a:pt x="0" y="22311"/>
                    <a:pt x="22311" y="0"/>
                    <a:pt x="49834"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76200"/>
              <a:ext cx="2086736" cy="50029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970770" y="3963011"/>
            <a:ext cx="9094154" cy="3345010"/>
            <a:chOff x="0" y="0"/>
            <a:chExt cx="12125539" cy="4460013"/>
          </a:xfrm>
        </p:grpSpPr>
        <p:grpSp>
          <p:nvGrpSpPr>
            <p:cNvPr id="7" name="Group 7"/>
            <p:cNvGrpSpPr/>
            <p:nvPr/>
          </p:nvGrpSpPr>
          <p:grpSpPr>
            <a:xfrm>
              <a:off x="1543017" y="19050"/>
              <a:ext cx="10582522" cy="1372236"/>
              <a:chOff x="0" y="0"/>
              <a:chExt cx="2090375" cy="271059"/>
            </a:xfrm>
          </p:grpSpPr>
          <p:sp>
            <p:nvSpPr>
              <p:cNvPr id="8" name="Freeform 8"/>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9" name="TextBox 9"/>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0" y="0"/>
              <a:ext cx="1372236" cy="1421400"/>
              <a:chOff x="0" y="0"/>
              <a:chExt cx="812800" cy="841921"/>
            </a:xfrm>
          </p:grpSpPr>
          <p:sp>
            <p:nvSpPr>
              <p:cNvPr id="11" name="Freeform 11"/>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12" name="TextBox 12"/>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1</a:t>
                </a:r>
              </a:p>
            </p:txBody>
          </p:sp>
        </p:grpSp>
        <p:grpSp>
          <p:nvGrpSpPr>
            <p:cNvPr id="13" name="Group 13"/>
            <p:cNvGrpSpPr/>
            <p:nvPr/>
          </p:nvGrpSpPr>
          <p:grpSpPr>
            <a:xfrm>
              <a:off x="1543017" y="1538357"/>
              <a:ext cx="10582522" cy="1372236"/>
              <a:chOff x="0" y="0"/>
              <a:chExt cx="2090375" cy="271059"/>
            </a:xfrm>
          </p:grpSpPr>
          <p:sp>
            <p:nvSpPr>
              <p:cNvPr id="14" name="Freeform 14"/>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15" name="TextBox 15"/>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0" y="1519307"/>
              <a:ext cx="1372236" cy="1421400"/>
              <a:chOff x="0" y="0"/>
              <a:chExt cx="812800" cy="841921"/>
            </a:xfrm>
          </p:grpSpPr>
          <p:sp>
            <p:nvSpPr>
              <p:cNvPr id="17" name="Freeform 17"/>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18" name="TextBox 18"/>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2</a:t>
                </a:r>
              </a:p>
            </p:txBody>
          </p:sp>
        </p:grpSp>
        <p:grpSp>
          <p:nvGrpSpPr>
            <p:cNvPr id="19" name="Group 19"/>
            <p:cNvGrpSpPr/>
            <p:nvPr/>
          </p:nvGrpSpPr>
          <p:grpSpPr>
            <a:xfrm>
              <a:off x="1543017" y="3057663"/>
              <a:ext cx="10582522" cy="1372236"/>
              <a:chOff x="0" y="0"/>
              <a:chExt cx="2090375" cy="271059"/>
            </a:xfrm>
          </p:grpSpPr>
          <p:sp>
            <p:nvSpPr>
              <p:cNvPr id="20" name="Freeform 20"/>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21" name="TextBox 21"/>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0" y="3038613"/>
              <a:ext cx="1372236" cy="1421400"/>
              <a:chOff x="0" y="0"/>
              <a:chExt cx="812800" cy="841921"/>
            </a:xfrm>
          </p:grpSpPr>
          <p:sp>
            <p:nvSpPr>
              <p:cNvPr id="23" name="Freeform 23"/>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4" name="TextBox 24"/>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3</a:t>
                </a:r>
              </a:p>
            </p:txBody>
          </p:sp>
        </p:grpSp>
        <p:sp>
          <p:nvSpPr>
            <p:cNvPr id="25" name="TextBox 25"/>
            <p:cNvSpPr txBox="1"/>
            <p:nvPr/>
          </p:nvSpPr>
          <p:spPr>
            <a:xfrm>
              <a:off x="2079081" y="381318"/>
              <a:ext cx="9325569" cy="698500"/>
            </a:xfrm>
            <a:prstGeom prst="rect">
              <a:avLst/>
            </a:prstGeom>
          </p:spPr>
          <p:txBody>
            <a:bodyPr lIns="0" tIns="0" rIns="0" bIns="0" rtlCol="0" anchor="t">
              <a:spAutoFit/>
            </a:bodyPr>
            <a:lstStyle/>
            <a:p>
              <a:pPr algn="ctr">
                <a:lnSpc>
                  <a:spcPts val="4199"/>
                </a:lnSpc>
              </a:pPr>
              <a:r>
                <a:rPr lang="en-US" sz="3499">
                  <a:solidFill>
                    <a:srgbClr val="FFFFFF"/>
                  </a:solidFill>
                  <a:latin typeface="Cabin Bold"/>
                </a:rPr>
                <a:t>BIỂU ĐỒ NẾN LÀ GÌ ?</a:t>
              </a:r>
            </a:p>
          </p:txBody>
        </p:sp>
        <p:sp>
          <p:nvSpPr>
            <p:cNvPr id="26" name="TextBox 26"/>
            <p:cNvSpPr txBox="1"/>
            <p:nvPr/>
          </p:nvSpPr>
          <p:spPr>
            <a:xfrm>
              <a:off x="2079081" y="1900625"/>
              <a:ext cx="9325569" cy="698500"/>
            </a:xfrm>
            <a:prstGeom prst="rect">
              <a:avLst/>
            </a:prstGeom>
          </p:spPr>
          <p:txBody>
            <a:bodyPr lIns="0" tIns="0" rIns="0" bIns="0" rtlCol="0" anchor="t">
              <a:spAutoFit/>
            </a:bodyPr>
            <a:lstStyle/>
            <a:p>
              <a:pPr algn="ctr">
                <a:lnSpc>
                  <a:spcPts val="4199"/>
                </a:lnSpc>
              </a:pPr>
              <a:r>
                <a:rPr lang="en-US" sz="3499">
                  <a:solidFill>
                    <a:srgbClr val="FFFFFF"/>
                  </a:solidFill>
                  <a:latin typeface="Cabin Bold"/>
                </a:rPr>
                <a:t>CÁC MÔ HÌNH NẾN THƯỜNG GẶP</a:t>
              </a:r>
            </a:p>
          </p:txBody>
        </p:sp>
        <p:sp>
          <p:nvSpPr>
            <p:cNvPr id="27" name="TextBox 27"/>
            <p:cNvSpPr txBox="1"/>
            <p:nvPr/>
          </p:nvSpPr>
          <p:spPr>
            <a:xfrm>
              <a:off x="2171494" y="3418592"/>
              <a:ext cx="9325569" cy="698500"/>
            </a:xfrm>
            <a:prstGeom prst="rect">
              <a:avLst/>
            </a:prstGeom>
          </p:spPr>
          <p:txBody>
            <a:bodyPr lIns="0" tIns="0" rIns="0" bIns="0" rtlCol="0" anchor="t">
              <a:spAutoFit/>
            </a:bodyPr>
            <a:lstStyle/>
            <a:p>
              <a:pPr algn="ctr">
                <a:lnSpc>
                  <a:spcPts val="4199"/>
                </a:lnSpc>
              </a:pPr>
              <a:r>
                <a:rPr lang="en-US" sz="3499">
                  <a:solidFill>
                    <a:srgbClr val="FFFFFF"/>
                  </a:solidFill>
                  <a:latin typeface="Cabin Bold"/>
                </a:rPr>
                <a:t>4 MÔ HÌNH NẾN NHÓM SỬ DỤNG</a:t>
              </a:r>
            </a:p>
          </p:txBody>
        </p:sp>
      </p:grpSp>
      <p:sp>
        <p:nvSpPr>
          <p:cNvPr id="28" name="Freeform 28"/>
          <p:cNvSpPr/>
          <p:nvPr/>
        </p:nvSpPr>
        <p:spPr>
          <a:xfrm>
            <a:off x="1028700" y="2165393"/>
            <a:ext cx="6302873" cy="5956215"/>
          </a:xfrm>
          <a:custGeom>
            <a:avLst/>
            <a:gdLst/>
            <a:ahLst/>
            <a:cxnLst/>
            <a:rect l="l" t="t" r="r" b="b"/>
            <a:pathLst>
              <a:path w="6302873" h="5956215">
                <a:moveTo>
                  <a:pt x="0" y="0"/>
                </a:moveTo>
                <a:lnTo>
                  <a:pt x="6302873" y="0"/>
                </a:lnTo>
                <a:lnTo>
                  <a:pt x="6302873" y="5956214"/>
                </a:lnTo>
                <a:lnTo>
                  <a:pt x="0" y="5956214"/>
                </a:lnTo>
                <a:lnTo>
                  <a:pt x="0" y="0"/>
                </a:lnTo>
                <a:close/>
              </a:path>
            </a:pathLst>
          </a:custGeom>
          <a:blipFill>
            <a:blip r:embed="rId2"/>
            <a:stretch>
              <a:fillRect/>
            </a:stretch>
          </a:blipFill>
        </p:spPr>
        <p:txBody>
          <a:bodyPr/>
          <a:lstStyle/>
          <a:p>
            <a:endParaRPr lang="en-US"/>
          </a:p>
        </p:txBody>
      </p:sp>
      <p:sp>
        <p:nvSpPr>
          <p:cNvPr id="29" name="TextBox 29"/>
          <p:cNvSpPr txBox="1"/>
          <p:nvPr/>
        </p:nvSpPr>
        <p:spPr>
          <a:xfrm>
            <a:off x="8385553" y="885607"/>
            <a:ext cx="8679372" cy="1127125"/>
          </a:xfrm>
          <a:prstGeom prst="rect">
            <a:avLst/>
          </a:prstGeom>
        </p:spPr>
        <p:txBody>
          <a:bodyPr lIns="0" tIns="0" rIns="0" bIns="0" rtlCol="0" anchor="t">
            <a:spAutoFit/>
          </a:bodyPr>
          <a:lstStyle/>
          <a:p>
            <a:pPr algn="ctr">
              <a:lnSpc>
                <a:spcPts val="7699"/>
              </a:lnSpc>
            </a:pPr>
            <a:r>
              <a:rPr lang="en-US" sz="6999">
                <a:solidFill>
                  <a:srgbClr val="FFFFFF"/>
                </a:solidFill>
                <a:latin typeface="Times New Roman"/>
              </a:rPr>
              <a:t>BIỂU ĐỒ NẾN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875456" y="658315"/>
            <a:ext cx="11730243" cy="1571263"/>
            <a:chOff x="0" y="0"/>
            <a:chExt cx="3089447" cy="413831"/>
          </a:xfrm>
        </p:grpSpPr>
        <p:sp>
          <p:nvSpPr>
            <p:cNvPr id="3" name="Freeform 3"/>
            <p:cNvSpPr/>
            <p:nvPr/>
          </p:nvSpPr>
          <p:spPr>
            <a:xfrm>
              <a:off x="0" y="0"/>
              <a:ext cx="3089447" cy="413831"/>
            </a:xfrm>
            <a:custGeom>
              <a:avLst/>
              <a:gdLst/>
              <a:ahLst/>
              <a:cxnLst/>
              <a:rect l="l" t="t" r="r" b="b"/>
              <a:pathLst>
                <a:path w="3089447" h="413831">
                  <a:moveTo>
                    <a:pt x="33660" y="0"/>
                  </a:moveTo>
                  <a:lnTo>
                    <a:pt x="3055787" y="0"/>
                  </a:lnTo>
                  <a:cubicBezTo>
                    <a:pt x="3074377" y="0"/>
                    <a:pt x="3089447" y="15070"/>
                    <a:pt x="3089447" y="33660"/>
                  </a:cubicBezTo>
                  <a:lnTo>
                    <a:pt x="3089447" y="380171"/>
                  </a:lnTo>
                  <a:cubicBezTo>
                    <a:pt x="3089447" y="398760"/>
                    <a:pt x="3074377" y="413831"/>
                    <a:pt x="3055787" y="413831"/>
                  </a:cubicBezTo>
                  <a:lnTo>
                    <a:pt x="33660" y="413831"/>
                  </a:lnTo>
                  <a:cubicBezTo>
                    <a:pt x="15070" y="413831"/>
                    <a:pt x="0" y="398760"/>
                    <a:pt x="0" y="380171"/>
                  </a:cubicBezTo>
                  <a:lnTo>
                    <a:pt x="0" y="33660"/>
                  </a:lnTo>
                  <a:cubicBezTo>
                    <a:pt x="0" y="15070"/>
                    <a:pt x="15070" y="0"/>
                    <a:pt x="33660" y="0"/>
                  </a:cubicBezTo>
                  <a:close/>
                </a:path>
              </a:pathLst>
            </a:custGeom>
            <a:solidFill>
              <a:srgbClr val="F2532E"/>
            </a:solidFill>
            <a:ln cap="rnd">
              <a:noFill/>
              <a:prstDash val="solid"/>
              <a:round/>
            </a:ln>
          </p:spPr>
          <p:txBody>
            <a:bodyPr/>
            <a:lstStyle/>
            <a:p>
              <a:endParaRPr lang="en-US"/>
            </a:p>
          </p:txBody>
        </p:sp>
        <p:sp>
          <p:nvSpPr>
            <p:cNvPr id="4" name="TextBox 4"/>
            <p:cNvSpPr txBox="1"/>
            <p:nvPr/>
          </p:nvSpPr>
          <p:spPr>
            <a:xfrm>
              <a:off x="0" y="-38100"/>
              <a:ext cx="3089447" cy="45193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805733" y="2661653"/>
            <a:ext cx="10676533" cy="7135769"/>
          </a:xfrm>
          <a:custGeom>
            <a:avLst/>
            <a:gdLst/>
            <a:ahLst/>
            <a:cxnLst/>
            <a:rect l="l" t="t" r="r" b="b"/>
            <a:pathLst>
              <a:path w="10676533" h="7135769">
                <a:moveTo>
                  <a:pt x="0" y="0"/>
                </a:moveTo>
                <a:lnTo>
                  <a:pt x="10676534" y="0"/>
                </a:lnTo>
                <a:lnTo>
                  <a:pt x="10676534" y="7135769"/>
                </a:lnTo>
                <a:lnTo>
                  <a:pt x="0" y="7135769"/>
                </a:lnTo>
                <a:lnTo>
                  <a:pt x="0" y="0"/>
                </a:lnTo>
                <a:close/>
              </a:path>
            </a:pathLst>
          </a:custGeom>
          <a:blipFill>
            <a:blip r:embed="rId2"/>
            <a:stretch>
              <a:fillRect t="-1274" b="-1274"/>
            </a:stretch>
          </a:blipFill>
        </p:spPr>
        <p:txBody>
          <a:bodyPr/>
          <a:lstStyle/>
          <a:p>
            <a:endParaRPr lang="en-US"/>
          </a:p>
        </p:txBody>
      </p:sp>
      <p:sp>
        <p:nvSpPr>
          <p:cNvPr id="7" name="TextBox 7"/>
          <p:cNvSpPr txBox="1"/>
          <p:nvPr/>
        </p:nvSpPr>
        <p:spPr>
          <a:xfrm>
            <a:off x="1725199" y="972343"/>
            <a:ext cx="11880500" cy="981079"/>
          </a:xfrm>
          <a:prstGeom prst="rect">
            <a:avLst/>
          </a:prstGeom>
        </p:spPr>
        <p:txBody>
          <a:bodyPr lIns="0" tIns="0" rIns="0" bIns="0" rtlCol="0" anchor="t">
            <a:spAutoFit/>
          </a:bodyPr>
          <a:lstStyle/>
          <a:p>
            <a:pPr algn="ctr">
              <a:lnSpc>
                <a:spcPts val="6600"/>
              </a:lnSpc>
            </a:pPr>
            <a:r>
              <a:rPr lang="en-US" sz="6000">
                <a:solidFill>
                  <a:srgbClr val="FFFFFF"/>
                </a:solidFill>
                <a:latin typeface="Times New Roman"/>
              </a:rPr>
              <a:t>BIỂU ĐỒ NẾN LÀ GÌ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823939" y="-4182"/>
            <a:ext cx="16632111" cy="2065765"/>
            <a:chOff x="0" y="0"/>
            <a:chExt cx="22176148" cy="2754353"/>
          </a:xfrm>
        </p:grpSpPr>
        <p:grpSp>
          <p:nvGrpSpPr>
            <p:cNvPr id="3" name="Group 3"/>
            <p:cNvGrpSpPr/>
            <p:nvPr/>
          </p:nvGrpSpPr>
          <p:grpSpPr>
            <a:xfrm>
              <a:off x="0" y="0"/>
              <a:ext cx="22176148" cy="2754353"/>
              <a:chOff x="0" y="0"/>
              <a:chExt cx="4562560" cy="566686"/>
            </a:xfrm>
          </p:grpSpPr>
          <p:sp>
            <p:nvSpPr>
              <p:cNvPr id="4" name="Freeform 4"/>
              <p:cNvSpPr/>
              <p:nvPr/>
            </p:nvSpPr>
            <p:spPr>
              <a:xfrm>
                <a:off x="0" y="0"/>
                <a:ext cx="4562560" cy="566686"/>
              </a:xfrm>
              <a:custGeom>
                <a:avLst/>
                <a:gdLst/>
                <a:ahLst/>
                <a:cxnLst/>
                <a:rect l="l" t="t" r="r" b="b"/>
                <a:pathLst>
                  <a:path w="4562560" h="566686">
                    <a:moveTo>
                      <a:pt x="22792" y="0"/>
                    </a:moveTo>
                    <a:lnTo>
                      <a:pt x="4539768" y="0"/>
                    </a:lnTo>
                    <a:cubicBezTo>
                      <a:pt x="4545813" y="0"/>
                      <a:pt x="4551610" y="2401"/>
                      <a:pt x="4555885" y="6676"/>
                    </a:cubicBezTo>
                    <a:cubicBezTo>
                      <a:pt x="4560159" y="10950"/>
                      <a:pt x="4562560" y="16747"/>
                      <a:pt x="4562560" y="22792"/>
                    </a:cubicBezTo>
                    <a:lnTo>
                      <a:pt x="4562560" y="543893"/>
                    </a:lnTo>
                    <a:cubicBezTo>
                      <a:pt x="4562560" y="556481"/>
                      <a:pt x="4552356" y="566686"/>
                      <a:pt x="4539768" y="566686"/>
                    </a:cubicBezTo>
                    <a:lnTo>
                      <a:pt x="22792" y="566686"/>
                    </a:lnTo>
                    <a:cubicBezTo>
                      <a:pt x="16747" y="566686"/>
                      <a:pt x="10950" y="564284"/>
                      <a:pt x="6676" y="560010"/>
                    </a:cubicBezTo>
                    <a:cubicBezTo>
                      <a:pt x="2401" y="555736"/>
                      <a:pt x="0" y="549938"/>
                      <a:pt x="0" y="543893"/>
                    </a:cubicBezTo>
                    <a:lnTo>
                      <a:pt x="0" y="22792"/>
                    </a:lnTo>
                    <a:cubicBezTo>
                      <a:pt x="0" y="16747"/>
                      <a:pt x="2401" y="10950"/>
                      <a:pt x="6676" y="6676"/>
                    </a:cubicBezTo>
                    <a:cubicBezTo>
                      <a:pt x="10950" y="2401"/>
                      <a:pt x="16747" y="0"/>
                      <a:pt x="22792"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28575"/>
                <a:ext cx="4562560" cy="595261"/>
              </a:xfrm>
              <a:prstGeom prst="rect">
                <a:avLst/>
              </a:prstGeom>
            </p:spPr>
            <p:txBody>
              <a:bodyPr lIns="50800" tIns="50800" rIns="50800" bIns="50800" rtlCol="0" anchor="ctr"/>
              <a:lstStyle/>
              <a:p>
                <a:pPr algn="ctr">
                  <a:lnSpc>
                    <a:spcPts val="2660"/>
                  </a:lnSpc>
                  <a:spcBef>
                    <a:spcPct val="0"/>
                  </a:spcBef>
                </a:pPr>
                <a:endParaRPr/>
              </a:p>
            </p:txBody>
          </p:sp>
        </p:grpSp>
        <p:sp>
          <p:nvSpPr>
            <p:cNvPr id="6" name="TextBox 6"/>
            <p:cNvSpPr txBox="1"/>
            <p:nvPr/>
          </p:nvSpPr>
          <p:spPr>
            <a:xfrm>
              <a:off x="0" y="760975"/>
              <a:ext cx="21883573" cy="1480557"/>
            </a:xfrm>
            <a:prstGeom prst="rect">
              <a:avLst/>
            </a:prstGeom>
          </p:spPr>
          <p:txBody>
            <a:bodyPr lIns="0" tIns="0" rIns="0" bIns="0" rtlCol="0" anchor="t">
              <a:spAutoFit/>
            </a:bodyPr>
            <a:lstStyle/>
            <a:p>
              <a:pPr algn="ctr">
                <a:lnSpc>
                  <a:spcPts val="7696"/>
                </a:lnSpc>
              </a:pPr>
              <a:r>
                <a:rPr lang="en-US" sz="6996">
                  <a:solidFill>
                    <a:srgbClr val="FFFFFF"/>
                  </a:solidFill>
                  <a:latin typeface="Times New Roman"/>
                </a:rPr>
                <a:t>CÁC MÔ HÌNH NẾN THƯỜNG GẶP</a:t>
              </a:r>
            </a:p>
          </p:txBody>
        </p:sp>
      </p:grpSp>
      <p:sp>
        <p:nvSpPr>
          <p:cNvPr id="7" name="Freeform 7"/>
          <p:cNvSpPr/>
          <p:nvPr/>
        </p:nvSpPr>
        <p:spPr>
          <a:xfrm>
            <a:off x="-8011" y="2601840"/>
            <a:ext cx="3573589" cy="1992855"/>
          </a:xfrm>
          <a:custGeom>
            <a:avLst/>
            <a:gdLst/>
            <a:ahLst/>
            <a:cxnLst/>
            <a:rect l="l" t="t" r="r" b="b"/>
            <a:pathLst>
              <a:path w="3573589" h="1992855">
                <a:moveTo>
                  <a:pt x="0" y="0"/>
                </a:moveTo>
                <a:lnTo>
                  <a:pt x="3573590" y="0"/>
                </a:lnTo>
                <a:lnTo>
                  <a:pt x="3573590" y="1992854"/>
                </a:lnTo>
                <a:lnTo>
                  <a:pt x="0" y="1992854"/>
                </a:lnTo>
                <a:lnTo>
                  <a:pt x="0" y="0"/>
                </a:lnTo>
                <a:close/>
              </a:path>
            </a:pathLst>
          </a:custGeom>
          <a:blipFill>
            <a:blip r:embed="rId2"/>
            <a:stretch>
              <a:fillRect/>
            </a:stretch>
          </a:blipFill>
        </p:spPr>
        <p:txBody>
          <a:bodyPr/>
          <a:lstStyle/>
          <a:p>
            <a:endParaRPr lang="en-US"/>
          </a:p>
        </p:txBody>
      </p:sp>
      <p:sp>
        <p:nvSpPr>
          <p:cNvPr id="8" name="Freeform 8"/>
          <p:cNvSpPr/>
          <p:nvPr/>
        </p:nvSpPr>
        <p:spPr>
          <a:xfrm>
            <a:off x="3696115" y="2601840"/>
            <a:ext cx="3542229" cy="1992855"/>
          </a:xfrm>
          <a:custGeom>
            <a:avLst/>
            <a:gdLst/>
            <a:ahLst/>
            <a:cxnLst/>
            <a:rect l="l" t="t" r="r" b="b"/>
            <a:pathLst>
              <a:path w="3542229" h="1992855">
                <a:moveTo>
                  <a:pt x="0" y="0"/>
                </a:moveTo>
                <a:lnTo>
                  <a:pt x="3542229" y="0"/>
                </a:lnTo>
                <a:lnTo>
                  <a:pt x="3542229" y="1992854"/>
                </a:lnTo>
                <a:lnTo>
                  <a:pt x="0" y="1992854"/>
                </a:lnTo>
                <a:lnTo>
                  <a:pt x="0" y="0"/>
                </a:lnTo>
                <a:close/>
              </a:path>
            </a:pathLst>
          </a:custGeom>
          <a:blipFill>
            <a:blip r:embed="rId3"/>
            <a:stretch>
              <a:fillRect/>
            </a:stretch>
          </a:blipFill>
        </p:spPr>
        <p:txBody>
          <a:bodyPr/>
          <a:lstStyle/>
          <a:p>
            <a:endParaRPr lang="en-US"/>
          </a:p>
        </p:txBody>
      </p:sp>
      <p:sp>
        <p:nvSpPr>
          <p:cNvPr id="9" name="Freeform 9"/>
          <p:cNvSpPr/>
          <p:nvPr/>
        </p:nvSpPr>
        <p:spPr>
          <a:xfrm>
            <a:off x="7368880" y="2601840"/>
            <a:ext cx="3542229" cy="1992855"/>
          </a:xfrm>
          <a:custGeom>
            <a:avLst/>
            <a:gdLst/>
            <a:ahLst/>
            <a:cxnLst/>
            <a:rect l="l" t="t" r="r" b="b"/>
            <a:pathLst>
              <a:path w="3542229" h="1992855">
                <a:moveTo>
                  <a:pt x="0" y="0"/>
                </a:moveTo>
                <a:lnTo>
                  <a:pt x="3542229" y="0"/>
                </a:lnTo>
                <a:lnTo>
                  <a:pt x="3542229" y="1992854"/>
                </a:lnTo>
                <a:lnTo>
                  <a:pt x="0" y="19928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11041645" y="2601840"/>
            <a:ext cx="3573589" cy="1992855"/>
          </a:xfrm>
          <a:custGeom>
            <a:avLst/>
            <a:gdLst/>
            <a:ahLst/>
            <a:cxnLst/>
            <a:rect l="l" t="t" r="r" b="b"/>
            <a:pathLst>
              <a:path w="3573589" h="1992855">
                <a:moveTo>
                  <a:pt x="0" y="0"/>
                </a:moveTo>
                <a:lnTo>
                  <a:pt x="3573590" y="0"/>
                </a:lnTo>
                <a:lnTo>
                  <a:pt x="3573590" y="1992854"/>
                </a:lnTo>
                <a:lnTo>
                  <a:pt x="0" y="1992854"/>
                </a:lnTo>
                <a:lnTo>
                  <a:pt x="0" y="0"/>
                </a:lnTo>
                <a:close/>
              </a:path>
            </a:pathLst>
          </a:custGeom>
          <a:blipFill>
            <a:blip r:embed="rId5"/>
            <a:stretch>
              <a:fillRect/>
            </a:stretch>
          </a:blipFill>
        </p:spPr>
        <p:txBody>
          <a:bodyPr/>
          <a:lstStyle/>
          <a:p>
            <a:endParaRPr lang="en-US"/>
          </a:p>
        </p:txBody>
      </p:sp>
      <p:sp>
        <p:nvSpPr>
          <p:cNvPr id="11" name="Freeform 11"/>
          <p:cNvSpPr/>
          <p:nvPr/>
        </p:nvSpPr>
        <p:spPr>
          <a:xfrm>
            <a:off x="14745771" y="2601840"/>
            <a:ext cx="3542229" cy="1992855"/>
          </a:xfrm>
          <a:custGeom>
            <a:avLst/>
            <a:gdLst/>
            <a:ahLst/>
            <a:cxnLst/>
            <a:rect l="l" t="t" r="r" b="b"/>
            <a:pathLst>
              <a:path w="3542229" h="1992855">
                <a:moveTo>
                  <a:pt x="0" y="0"/>
                </a:moveTo>
                <a:lnTo>
                  <a:pt x="3542229" y="0"/>
                </a:lnTo>
                <a:lnTo>
                  <a:pt x="3542229" y="1992854"/>
                </a:lnTo>
                <a:lnTo>
                  <a:pt x="0" y="1992854"/>
                </a:lnTo>
                <a:lnTo>
                  <a:pt x="0" y="0"/>
                </a:lnTo>
                <a:close/>
              </a:path>
            </a:pathLst>
          </a:custGeom>
          <a:blipFill>
            <a:blip r:embed="rId6"/>
            <a:stretch>
              <a:fillRect/>
            </a:stretch>
          </a:blipFill>
        </p:spPr>
        <p:txBody>
          <a:bodyPr/>
          <a:lstStyle/>
          <a:p>
            <a:endParaRPr lang="en-US"/>
          </a:p>
        </p:txBody>
      </p:sp>
      <p:sp>
        <p:nvSpPr>
          <p:cNvPr id="12" name="Freeform 12"/>
          <p:cNvSpPr/>
          <p:nvPr/>
        </p:nvSpPr>
        <p:spPr>
          <a:xfrm>
            <a:off x="7669" y="4944089"/>
            <a:ext cx="3542229" cy="1992855"/>
          </a:xfrm>
          <a:custGeom>
            <a:avLst/>
            <a:gdLst/>
            <a:ahLst/>
            <a:cxnLst/>
            <a:rect l="l" t="t" r="r" b="b"/>
            <a:pathLst>
              <a:path w="3542229" h="1992855">
                <a:moveTo>
                  <a:pt x="0" y="0"/>
                </a:moveTo>
                <a:lnTo>
                  <a:pt x="3542229" y="0"/>
                </a:lnTo>
                <a:lnTo>
                  <a:pt x="3542229" y="1992855"/>
                </a:lnTo>
                <a:lnTo>
                  <a:pt x="0" y="1992855"/>
                </a:lnTo>
                <a:lnTo>
                  <a:pt x="0" y="0"/>
                </a:lnTo>
                <a:close/>
              </a:path>
            </a:pathLst>
          </a:custGeom>
          <a:blipFill>
            <a:blip r:embed="rId7"/>
            <a:stretch>
              <a:fillRect/>
            </a:stretch>
          </a:blipFill>
        </p:spPr>
        <p:txBody>
          <a:bodyPr/>
          <a:lstStyle/>
          <a:p>
            <a:endParaRPr lang="en-US"/>
          </a:p>
        </p:txBody>
      </p:sp>
      <p:sp>
        <p:nvSpPr>
          <p:cNvPr id="13" name="Freeform 13"/>
          <p:cNvSpPr/>
          <p:nvPr/>
        </p:nvSpPr>
        <p:spPr>
          <a:xfrm>
            <a:off x="3696115" y="4944089"/>
            <a:ext cx="3542229" cy="1992855"/>
          </a:xfrm>
          <a:custGeom>
            <a:avLst/>
            <a:gdLst/>
            <a:ahLst/>
            <a:cxnLst/>
            <a:rect l="l" t="t" r="r" b="b"/>
            <a:pathLst>
              <a:path w="3542229" h="1992855">
                <a:moveTo>
                  <a:pt x="0" y="0"/>
                </a:moveTo>
                <a:lnTo>
                  <a:pt x="3542229" y="0"/>
                </a:lnTo>
                <a:lnTo>
                  <a:pt x="3542229" y="1992855"/>
                </a:lnTo>
                <a:lnTo>
                  <a:pt x="0" y="1992855"/>
                </a:lnTo>
                <a:lnTo>
                  <a:pt x="0" y="0"/>
                </a:lnTo>
                <a:close/>
              </a:path>
            </a:pathLst>
          </a:custGeom>
          <a:blipFill>
            <a:blip r:embed="rId8"/>
            <a:stretch>
              <a:fillRect/>
            </a:stretch>
          </a:blipFill>
        </p:spPr>
        <p:txBody>
          <a:bodyPr/>
          <a:lstStyle/>
          <a:p>
            <a:endParaRPr lang="en-US"/>
          </a:p>
        </p:txBody>
      </p:sp>
      <p:sp>
        <p:nvSpPr>
          <p:cNvPr id="14" name="Freeform 14"/>
          <p:cNvSpPr/>
          <p:nvPr/>
        </p:nvSpPr>
        <p:spPr>
          <a:xfrm>
            <a:off x="7368880" y="4944089"/>
            <a:ext cx="3542229" cy="1992855"/>
          </a:xfrm>
          <a:custGeom>
            <a:avLst/>
            <a:gdLst/>
            <a:ahLst/>
            <a:cxnLst/>
            <a:rect l="l" t="t" r="r" b="b"/>
            <a:pathLst>
              <a:path w="3542229" h="1992855">
                <a:moveTo>
                  <a:pt x="0" y="0"/>
                </a:moveTo>
                <a:lnTo>
                  <a:pt x="3542229" y="0"/>
                </a:lnTo>
                <a:lnTo>
                  <a:pt x="3542229" y="1992855"/>
                </a:lnTo>
                <a:lnTo>
                  <a:pt x="0" y="1992855"/>
                </a:lnTo>
                <a:lnTo>
                  <a:pt x="0" y="0"/>
                </a:lnTo>
                <a:close/>
              </a:path>
            </a:pathLst>
          </a:custGeom>
          <a:blipFill>
            <a:blip r:embed="rId9"/>
            <a:stretch>
              <a:fillRect/>
            </a:stretch>
          </a:blipFill>
        </p:spPr>
        <p:txBody>
          <a:bodyPr/>
          <a:lstStyle/>
          <a:p>
            <a:endParaRPr lang="en-US"/>
          </a:p>
        </p:txBody>
      </p:sp>
      <p:sp>
        <p:nvSpPr>
          <p:cNvPr id="15" name="Freeform 15"/>
          <p:cNvSpPr/>
          <p:nvPr/>
        </p:nvSpPr>
        <p:spPr>
          <a:xfrm>
            <a:off x="11057326" y="4944089"/>
            <a:ext cx="3542229" cy="1992855"/>
          </a:xfrm>
          <a:custGeom>
            <a:avLst/>
            <a:gdLst/>
            <a:ahLst/>
            <a:cxnLst/>
            <a:rect l="l" t="t" r="r" b="b"/>
            <a:pathLst>
              <a:path w="3542229" h="1992855">
                <a:moveTo>
                  <a:pt x="0" y="0"/>
                </a:moveTo>
                <a:lnTo>
                  <a:pt x="3542229" y="0"/>
                </a:lnTo>
                <a:lnTo>
                  <a:pt x="3542229" y="1992855"/>
                </a:lnTo>
                <a:lnTo>
                  <a:pt x="0" y="1992855"/>
                </a:lnTo>
                <a:lnTo>
                  <a:pt x="0" y="0"/>
                </a:lnTo>
                <a:close/>
              </a:path>
            </a:pathLst>
          </a:custGeom>
          <a:blipFill>
            <a:blip r:embed="rId10"/>
            <a:stretch>
              <a:fillRect/>
            </a:stretch>
          </a:blipFill>
        </p:spPr>
        <p:txBody>
          <a:bodyPr/>
          <a:lstStyle/>
          <a:p>
            <a:endParaRPr lang="en-US"/>
          </a:p>
        </p:txBody>
      </p:sp>
      <p:sp>
        <p:nvSpPr>
          <p:cNvPr id="16" name="Freeform 16"/>
          <p:cNvSpPr/>
          <p:nvPr/>
        </p:nvSpPr>
        <p:spPr>
          <a:xfrm>
            <a:off x="14745771" y="4944089"/>
            <a:ext cx="3542229" cy="1992855"/>
          </a:xfrm>
          <a:custGeom>
            <a:avLst/>
            <a:gdLst/>
            <a:ahLst/>
            <a:cxnLst/>
            <a:rect l="l" t="t" r="r" b="b"/>
            <a:pathLst>
              <a:path w="3542229" h="1992855">
                <a:moveTo>
                  <a:pt x="0" y="0"/>
                </a:moveTo>
                <a:lnTo>
                  <a:pt x="3542229" y="0"/>
                </a:lnTo>
                <a:lnTo>
                  <a:pt x="3542229" y="1992855"/>
                </a:lnTo>
                <a:lnTo>
                  <a:pt x="0" y="1992855"/>
                </a:lnTo>
                <a:lnTo>
                  <a:pt x="0" y="0"/>
                </a:lnTo>
                <a:close/>
              </a:path>
            </a:pathLst>
          </a:custGeom>
          <a:blipFill>
            <a:blip r:embed="rId11"/>
            <a:stretch>
              <a:fillRect/>
            </a:stretch>
          </a:blipFill>
        </p:spPr>
        <p:txBody>
          <a:bodyPr/>
          <a:lstStyle/>
          <a:p>
            <a:endParaRPr lang="en-US"/>
          </a:p>
        </p:txBody>
      </p:sp>
      <p:sp>
        <p:nvSpPr>
          <p:cNvPr id="17" name="Freeform 17"/>
          <p:cNvSpPr/>
          <p:nvPr/>
        </p:nvSpPr>
        <p:spPr>
          <a:xfrm>
            <a:off x="29128" y="7286339"/>
            <a:ext cx="3499313" cy="1968710"/>
          </a:xfrm>
          <a:custGeom>
            <a:avLst/>
            <a:gdLst/>
            <a:ahLst/>
            <a:cxnLst/>
            <a:rect l="l" t="t" r="r" b="b"/>
            <a:pathLst>
              <a:path w="3499313" h="1968710">
                <a:moveTo>
                  <a:pt x="0" y="0"/>
                </a:moveTo>
                <a:lnTo>
                  <a:pt x="3499312" y="0"/>
                </a:lnTo>
                <a:lnTo>
                  <a:pt x="3499312" y="1968710"/>
                </a:lnTo>
                <a:lnTo>
                  <a:pt x="0" y="1968710"/>
                </a:lnTo>
                <a:lnTo>
                  <a:pt x="0" y="0"/>
                </a:lnTo>
                <a:close/>
              </a:path>
            </a:pathLst>
          </a:custGeom>
          <a:blipFill>
            <a:blip r:embed="rId12"/>
            <a:stretch>
              <a:fillRect/>
            </a:stretch>
          </a:blipFill>
        </p:spPr>
        <p:txBody>
          <a:bodyPr/>
          <a:lstStyle/>
          <a:p>
            <a:endParaRPr lang="en-US"/>
          </a:p>
        </p:txBody>
      </p:sp>
      <p:sp>
        <p:nvSpPr>
          <p:cNvPr id="18" name="Freeform 18"/>
          <p:cNvSpPr/>
          <p:nvPr/>
        </p:nvSpPr>
        <p:spPr>
          <a:xfrm>
            <a:off x="3714684" y="7286339"/>
            <a:ext cx="3505091" cy="1971961"/>
          </a:xfrm>
          <a:custGeom>
            <a:avLst/>
            <a:gdLst/>
            <a:ahLst/>
            <a:cxnLst/>
            <a:rect l="l" t="t" r="r" b="b"/>
            <a:pathLst>
              <a:path w="3505091" h="1971961">
                <a:moveTo>
                  <a:pt x="0" y="0"/>
                </a:moveTo>
                <a:lnTo>
                  <a:pt x="3505091" y="0"/>
                </a:lnTo>
                <a:lnTo>
                  <a:pt x="3505091" y="1971961"/>
                </a:lnTo>
                <a:lnTo>
                  <a:pt x="0" y="1971961"/>
                </a:lnTo>
                <a:lnTo>
                  <a:pt x="0" y="0"/>
                </a:lnTo>
                <a:close/>
              </a:path>
            </a:pathLst>
          </a:custGeom>
          <a:blipFill>
            <a:blip r:embed="rId13"/>
            <a:stretch>
              <a:fillRect/>
            </a:stretch>
          </a:blipFill>
        </p:spPr>
        <p:txBody>
          <a:bodyPr/>
          <a:lstStyle/>
          <a:p>
            <a:endParaRPr lang="en-US"/>
          </a:p>
        </p:txBody>
      </p:sp>
      <p:sp>
        <p:nvSpPr>
          <p:cNvPr id="19" name="Freeform 19"/>
          <p:cNvSpPr/>
          <p:nvPr/>
        </p:nvSpPr>
        <p:spPr>
          <a:xfrm>
            <a:off x="7388894" y="7286339"/>
            <a:ext cx="3502202" cy="1970335"/>
          </a:xfrm>
          <a:custGeom>
            <a:avLst/>
            <a:gdLst/>
            <a:ahLst/>
            <a:cxnLst/>
            <a:rect l="l" t="t" r="r" b="b"/>
            <a:pathLst>
              <a:path w="3502202" h="1970335">
                <a:moveTo>
                  <a:pt x="0" y="0"/>
                </a:moveTo>
                <a:lnTo>
                  <a:pt x="3502201" y="0"/>
                </a:lnTo>
                <a:lnTo>
                  <a:pt x="3502201" y="1970336"/>
                </a:lnTo>
                <a:lnTo>
                  <a:pt x="0" y="1970336"/>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871220" y="190762"/>
            <a:ext cx="16632111" cy="2065765"/>
            <a:chOff x="0" y="0"/>
            <a:chExt cx="22176148" cy="2754353"/>
          </a:xfrm>
        </p:grpSpPr>
        <p:grpSp>
          <p:nvGrpSpPr>
            <p:cNvPr id="3" name="Group 3"/>
            <p:cNvGrpSpPr/>
            <p:nvPr/>
          </p:nvGrpSpPr>
          <p:grpSpPr>
            <a:xfrm>
              <a:off x="0" y="0"/>
              <a:ext cx="22176148" cy="2754353"/>
              <a:chOff x="0" y="0"/>
              <a:chExt cx="4562560" cy="566686"/>
            </a:xfrm>
          </p:grpSpPr>
          <p:sp>
            <p:nvSpPr>
              <p:cNvPr id="4" name="Freeform 4"/>
              <p:cNvSpPr/>
              <p:nvPr/>
            </p:nvSpPr>
            <p:spPr>
              <a:xfrm>
                <a:off x="0" y="0"/>
                <a:ext cx="4562560" cy="566686"/>
              </a:xfrm>
              <a:custGeom>
                <a:avLst/>
                <a:gdLst/>
                <a:ahLst/>
                <a:cxnLst/>
                <a:rect l="l" t="t" r="r" b="b"/>
                <a:pathLst>
                  <a:path w="4562560" h="566686">
                    <a:moveTo>
                      <a:pt x="22792" y="0"/>
                    </a:moveTo>
                    <a:lnTo>
                      <a:pt x="4539768" y="0"/>
                    </a:lnTo>
                    <a:cubicBezTo>
                      <a:pt x="4545813" y="0"/>
                      <a:pt x="4551610" y="2401"/>
                      <a:pt x="4555885" y="6676"/>
                    </a:cubicBezTo>
                    <a:cubicBezTo>
                      <a:pt x="4560159" y="10950"/>
                      <a:pt x="4562560" y="16747"/>
                      <a:pt x="4562560" y="22792"/>
                    </a:cubicBezTo>
                    <a:lnTo>
                      <a:pt x="4562560" y="543893"/>
                    </a:lnTo>
                    <a:cubicBezTo>
                      <a:pt x="4562560" y="556481"/>
                      <a:pt x="4552356" y="566686"/>
                      <a:pt x="4539768" y="566686"/>
                    </a:cubicBezTo>
                    <a:lnTo>
                      <a:pt x="22792" y="566686"/>
                    </a:lnTo>
                    <a:cubicBezTo>
                      <a:pt x="16747" y="566686"/>
                      <a:pt x="10950" y="564284"/>
                      <a:pt x="6676" y="560010"/>
                    </a:cubicBezTo>
                    <a:cubicBezTo>
                      <a:pt x="2401" y="555736"/>
                      <a:pt x="0" y="549938"/>
                      <a:pt x="0" y="543893"/>
                    </a:cubicBezTo>
                    <a:lnTo>
                      <a:pt x="0" y="22792"/>
                    </a:lnTo>
                    <a:cubicBezTo>
                      <a:pt x="0" y="16747"/>
                      <a:pt x="2401" y="10950"/>
                      <a:pt x="6676" y="6676"/>
                    </a:cubicBezTo>
                    <a:cubicBezTo>
                      <a:pt x="10950" y="2401"/>
                      <a:pt x="16747" y="0"/>
                      <a:pt x="22792"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28575"/>
                <a:ext cx="4562560" cy="595261"/>
              </a:xfrm>
              <a:prstGeom prst="rect">
                <a:avLst/>
              </a:prstGeom>
            </p:spPr>
            <p:txBody>
              <a:bodyPr lIns="50800" tIns="50800" rIns="50800" bIns="50800" rtlCol="0" anchor="ctr"/>
              <a:lstStyle/>
              <a:p>
                <a:pPr algn="ctr">
                  <a:lnSpc>
                    <a:spcPts val="2660"/>
                  </a:lnSpc>
                  <a:spcBef>
                    <a:spcPct val="0"/>
                  </a:spcBef>
                </a:pPr>
                <a:endParaRPr/>
              </a:p>
            </p:txBody>
          </p:sp>
        </p:grpSp>
        <p:sp>
          <p:nvSpPr>
            <p:cNvPr id="6" name="TextBox 6"/>
            <p:cNvSpPr txBox="1"/>
            <p:nvPr/>
          </p:nvSpPr>
          <p:spPr>
            <a:xfrm>
              <a:off x="0" y="760975"/>
              <a:ext cx="21883573" cy="1480557"/>
            </a:xfrm>
            <a:prstGeom prst="rect">
              <a:avLst/>
            </a:prstGeom>
          </p:spPr>
          <p:txBody>
            <a:bodyPr lIns="0" tIns="0" rIns="0" bIns="0" rtlCol="0" anchor="t">
              <a:spAutoFit/>
            </a:bodyPr>
            <a:lstStyle/>
            <a:p>
              <a:pPr algn="ctr">
                <a:lnSpc>
                  <a:spcPts val="7696"/>
                </a:lnSpc>
              </a:pPr>
              <a:r>
                <a:rPr lang="en-US" sz="6996">
                  <a:solidFill>
                    <a:srgbClr val="FFFFFF"/>
                  </a:solidFill>
                  <a:latin typeface="Times New Roman"/>
                </a:rPr>
                <a:t>CÁC MÔ HÌNH NẾN THƯỜNG GẶP</a:t>
              </a:r>
            </a:p>
          </p:txBody>
        </p:sp>
      </p:grpSp>
      <p:sp>
        <p:nvSpPr>
          <p:cNvPr id="7" name="Freeform 7"/>
          <p:cNvSpPr/>
          <p:nvPr/>
        </p:nvSpPr>
        <p:spPr>
          <a:xfrm>
            <a:off x="0" y="2954993"/>
            <a:ext cx="3520771" cy="1980782"/>
          </a:xfrm>
          <a:custGeom>
            <a:avLst/>
            <a:gdLst/>
            <a:ahLst/>
            <a:cxnLst/>
            <a:rect l="l" t="t" r="r" b="b"/>
            <a:pathLst>
              <a:path w="3520771" h="1980782">
                <a:moveTo>
                  <a:pt x="0" y="0"/>
                </a:moveTo>
                <a:lnTo>
                  <a:pt x="3520771" y="0"/>
                </a:lnTo>
                <a:lnTo>
                  <a:pt x="3520771" y="1980782"/>
                </a:lnTo>
                <a:lnTo>
                  <a:pt x="0" y="1980782"/>
                </a:lnTo>
                <a:lnTo>
                  <a:pt x="0" y="0"/>
                </a:lnTo>
                <a:close/>
              </a:path>
            </a:pathLst>
          </a:custGeom>
          <a:blipFill>
            <a:blip r:embed="rId2"/>
            <a:stretch>
              <a:fillRect/>
            </a:stretch>
          </a:blipFill>
        </p:spPr>
        <p:txBody>
          <a:bodyPr/>
          <a:lstStyle/>
          <a:p>
            <a:endParaRPr lang="en-US"/>
          </a:p>
        </p:txBody>
      </p:sp>
      <p:sp>
        <p:nvSpPr>
          <p:cNvPr id="8" name="Freeform 8"/>
          <p:cNvSpPr/>
          <p:nvPr/>
        </p:nvSpPr>
        <p:spPr>
          <a:xfrm>
            <a:off x="3699158" y="2954993"/>
            <a:ext cx="3520771" cy="1980782"/>
          </a:xfrm>
          <a:custGeom>
            <a:avLst/>
            <a:gdLst/>
            <a:ahLst/>
            <a:cxnLst/>
            <a:rect l="l" t="t" r="r" b="b"/>
            <a:pathLst>
              <a:path w="3520771" h="1980782">
                <a:moveTo>
                  <a:pt x="0" y="0"/>
                </a:moveTo>
                <a:lnTo>
                  <a:pt x="3520771" y="0"/>
                </a:lnTo>
                <a:lnTo>
                  <a:pt x="3520771" y="1980782"/>
                </a:lnTo>
                <a:lnTo>
                  <a:pt x="0" y="1980782"/>
                </a:lnTo>
                <a:lnTo>
                  <a:pt x="0" y="0"/>
                </a:lnTo>
                <a:close/>
              </a:path>
            </a:pathLst>
          </a:custGeom>
          <a:blipFill>
            <a:blip r:embed="rId3"/>
            <a:stretch>
              <a:fillRect/>
            </a:stretch>
          </a:blipFill>
        </p:spPr>
        <p:txBody>
          <a:bodyPr/>
          <a:lstStyle/>
          <a:p>
            <a:endParaRPr lang="en-US"/>
          </a:p>
        </p:txBody>
      </p:sp>
      <p:sp>
        <p:nvSpPr>
          <p:cNvPr id="9" name="Freeform 9"/>
          <p:cNvSpPr/>
          <p:nvPr/>
        </p:nvSpPr>
        <p:spPr>
          <a:xfrm>
            <a:off x="7398316" y="2954993"/>
            <a:ext cx="3520771" cy="1980782"/>
          </a:xfrm>
          <a:custGeom>
            <a:avLst/>
            <a:gdLst/>
            <a:ahLst/>
            <a:cxnLst/>
            <a:rect l="l" t="t" r="r" b="b"/>
            <a:pathLst>
              <a:path w="3520771" h="1980782">
                <a:moveTo>
                  <a:pt x="0" y="0"/>
                </a:moveTo>
                <a:lnTo>
                  <a:pt x="3520770" y="0"/>
                </a:lnTo>
                <a:lnTo>
                  <a:pt x="3520770" y="1980782"/>
                </a:lnTo>
                <a:lnTo>
                  <a:pt x="0" y="1980782"/>
                </a:lnTo>
                <a:lnTo>
                  <a:pt x="0" y="0"/>
                </a:lnTo>
                <a:close/>
              </a:path>
            </a:pathLst>
          </a:custGeom>
          <a:blipFill>
            <a:blip r:embed="rId4"/>
            <a:stretch>
              <a:fillRect/>
            </a:stretch>
          </a:blipFill>
        </p:spPr>
        <p:txBody>
          <a:bodyPr/>
          <a:lstStyle/>
          <a:p>
            <a:endParaRPr lang="en-US"/>
          </a:p>
        </p:txBody>
      </p:sp>
      <p:sp>
        <p:nvSpPr>
          <p:cNvPr id="10" name="Freeform 10"/>
          <p:cNvSpPr/>
          <p:nvPr/>
        </p:nvSpPr>
        <p:spPr>
          <a:xfrm>
            <a:off x="11099033" y="2954993"/>
            <a:ext cx="3520771" cy="1980782"/>
          </a:xfrm>
          <a:custGeom>
            <a:avLst/>
            <a:gdLst/>
            <a:ahLst/>
            <a:cxnLst/>
            <a:rect l="l" t="t" r="r" b="b"/>
            <a:pathLst>
              <a:path w="3520771" h="1980782">
                <a:moveTo>
                  <a:pt x="0" y="0"/>
                </a:moveTo>
                <a:lnTo>
                  <a:pt x="3520771" y="0"/>
                </a:lnTo>
                <a:lnTo>
                  <a:pt x="3520771" y="1980782"/>
                </a:lnTo>
                <a:lnTo>
                  <a:pt x="0" y="1980782"/>
                </a:lnTo>
                <a:lnTo>
                  <a:pt x="0" y="0"/>
                </a:lnTo>
                <a:close/>
              </a:path>
            </a:pathLst>
          </a:custGeom>
          <a:blipFill>
            <a:blip r:embed="rId5"/>
            <a:stretch>
              <a:fillRect/>
            </a:stretch>
          </a:blipFill>
        </p:spPr>
        <p:txBody>
          <a:bodyPr/>
          <a:lstStyle/>
          <a:p>
            <a:endParaRPr lang="en-US"/>
          </a:p>
        </p:txBody>
      </p:sp>
      <p:sp>
        <p:nvSpPr>
          <p:cNvPr id="11" name="Freeform 11"/>
          <p:cNvSpPr/>
          <p:nvPr/>
        </p:nvSpPr>
        <p:spPr>
          <a:xfrm>
            <a:off x="14799750" y="2954993"/>
            <a:ext cx="3520771" cy="1980782"/>
          </a:xfrm>
          <a:custGeom>
            <a:avLst/>
            <a:gdLst/>
            <a:ahLst/>
            <a:cxnLst/>
            <a:rect l="l" t="t" r="r" b="b"/>
            <a:pathLst>
              <a:path w="3520771" h="1980782">
                <a:moveTo>
                  <a:pt x="0" y="0"/>
                </a:moveTo>
                <a:lnTo>
                  <a:pt x="3520771" y="0"/>
                </a:lnTo>
                <a:lnTo>
                  <a:pt x="3520771" y="1980782"/>
                </a:lnTo>
                <a:lnTo>
                  <a:pt x="0" y="1980782"/>
                </a:lnTo>
                <a:lnTo>
                  <a:pt x="0" y="0"/>
                </a:lnTo>
                <a:close/>
              </a:path>
            </a:pathLst>
          </a:custGeom>
          <a:blipFill>
            <a:blip r:embed="rId6"/>
            <a:stretch>
              <a:fillRect/>
            </a:stretch>
          </a:blipFill>
        </p:spPr>
        <p:txBody>
          <a:bodyPr/>
          <a:lstStyle/>
          <a:p>
            <a:endParaRPr lang="en-US"/>
          </a:p>
        </p:txBody>
      </p:sp>
      <p:sp>
        <p:nvSpPr>
          <p:cNvPr id="12" name="Freeform 12"/>
          <p:cNvSpPr/>
          <p:nvPr/>
        </p:nvSpPr>
        <p:spPr>
          <a:xfrm>
            <a:off x="5808" y="5116255"/>
            <a:ext cx="3509155" cy="1974247"/>
          </a:xfrm>
          <a:custGeom>
            <a:avLst/>
            <a:gdLst/>
            <a:ahLst/>
            <a:cxnLst/>
            <a:rect l="l" t="t" r="r" b="b"/>
            <a:pathLst>
              <a:path w="3509155" h="1974247">
                <a:moveTo>
                  <a:pt x="0" y="0"/>
                </a:moveTo>
                <a:lnTo>
                  <a:pt x="3509155" y="0"/>
                </a:lnTo>
                <a:lnTo>
                  <a:pt x="3509155" y="1974248"/>
                </a:lnTo>
                <a:lnTo>
                  <a:pt x="0" y="1974248"/>
                </a:lnTo>
                <a:lnTo>
                  <a:pt x="0" y="0"/>
                </a:lnTo>
                <a:close/>
              </a:path>
            </a:pathLst>
          </a:custGeom>
          <a:blipFill>
            <a:blip r:embed="rId7"/>
            <a:stretch>
              <a:fillRect/>
            </a:stretch>
          </a:blipFill>
        </p:spPr>
        <p:txBody>
          <a:bodyPr/>
          <a:lstStyle/>
          <a:p>
            <a:endParaRPr lang="en-US"/>
          </a:p>
        </p:txBody>
      </p:sp>
      <p:sp>
        <p:nvSpPr>
          <p:cNvPr id="13" name="Freeform 13"/>
          <p:cNvSpPr/>
          <p:nvPr/>
        </p:nvSpPr>
        <p:spPr>
          <a:xfrm>
            <a:off x="3699158" y="5116255"/>
            <a:ext cx="3520771" cy="1980782"/>
          </a:xfrm>
          <a:custGeom>
            <a:avLst/>
            <a:gdLst/>
            <a:ahLst/>
            <a:cxnLst/>
            <a:rect l="l" t="t" r="r" b="b"/>
            <a:pathLst>
              <a:path w="3520771" h="1980782">
                <a:moveTo>
                  <a:pt x="0" y="0"/>
                </a:moveTo>
                <a:lnTo>
                  <a:pt x="3520771" y="0"/>
                </a:lnTo>
                <a:lnTo>
                  <a:pt x="3520771" y="1980783"/>
                </a:lnTo>
                <a:lnTo>
                  <a:pt x="0" y="1980783"/>
                </a:lnTo>
                <a:lnTo>
                  <a:pt x="0" y="0"/>
                </a:lnTo>
                <a:close/>
              </a:path>
            </a:pathLst>
          </a:custGeom>
          <a:blipFill>
            <a:blip r:embed="rId8"/>
            <a:stretch>
              <a:fillRect/>
            </a:stretch>
          </a:blipFill>
        </p:spPr>
        <p:txBody>
          <a:bodyPr/>
          <a:lstStyle/>
          <a:p>
            <a:endParaRPr lang="en-US"/>
          </a:p>
        </p:txBody>
      </p:sp>
      <p:sp>
        <p:nvSpPr>
          <p:cNvPr id="14" name="Freeform 14"/>
          <p:cNvSpPr/>
          <p:nvPr/>
        </p:nvSpPr>
        <p:spPr>
          <a:xfrm>
            <a:off x="7404123" y="5116255"/>
            <a:ext cx="3509155" cy="1974247"/>
          </a:xfrm>
          <a:custGeom>
            <a:avLst/>
            <a:gdLst/>
            <a:ahLst/>
            <a:cxnLst/>
            <a:rect l="l" t="t" r="r" b="b"/>
            <a:pathLst>
              <a:path w="3509155" h="1974247">
                <a:moveTo>
                  <a:pt x="0" y="0"/>
                </a:moveTo>
                <a:lnTo>
                  <a:pt x="3509156" y="0"/>
                </a:lnTo>
                <a:lnTo>
                  <a:pt x="3509156" y="1974248"/>
                </a:lnTo>
                <a:lnTo>
                  <a:pt x="0" y="1974248"/>
                </a:lnTo>
                <a:lnTo>
                  <a:pt x="0" y="0"/>
                </a:lnTo>
                <a:close/>
              </a:path>
            </a:pathLst>
          </a:custGeom>
          <a:blipFill>
            <a:blip r:embed="rId9"/>
            <a:stretch>
              <a:fillRect/>
            </a:stretch>
          </a:blipFill>
        </p:spPr>
        <p:txBody>
          <a:bodyPr/>
          <a:lstStyle/>
          <a:p>
            <a:endParaRPr lang="en-US"/>
          </a:p>
        </p:txBody>
      </p:sp>
      <p:sp>
        <p:nvSpPr>
          <p:cNvPr id="15" name="Freeform 15"/>
          <p:cNvSpPr/>
          <p:nvPr/>
        </p:nvSpPr>
        <p:spPr>
          <a:xfrm>
            <a:off x="11097473" y="5116255"/>
            <a:ext cx="3523890" cy="1982537"/>
          </a:xfrm>
          <a:custGeom>
            <a:avLst/>
            <a:gdLst/>
            <a:ahLst/>
            <a:cxnLst/>
            <a:rect l="l" t="t" r="r" b="b"/>
            <a:pathLst>
              <a:path w="3523890" h="1982537">
                <a:moveTo>
                  <a:pt x="0" y="0"/>
                </a:moveTo>
                <a:lnTo>
                  <a:pt x="3523890" y="0"/>
                </a:lnTo>
                <a:lnTo>
                  <a:pt x="3523890" y="1982537"/>
                </a:lnTo>
                <a:lnTo>
                  <a:pt x="0" y="1982537"/>
                </a:lnTo>
                <a:lnTo>
                  <a:pt x="0" y="0"/>
                </a:lnTo>
                <a:close/>
              </a:path>
            </a:pathLst>
          </a:custGeom>
          <a:blipFill>
            <a:blip r:embed="rId10"/>
            <a:stretch>
              <a:fillRect/>
            </a:stretch>
          </a:blipFill>
        </p:spPr>
        <p:txBody>
          <a:bodyPr/>
          <a:lstStyle/>
          <a:p>
            <a:endParaRPr lang="en-US"/>
          </a:p>
        </p:txBody>
      </p:sp>
      <p:sp>
        <p:nvSpPr>
          <p:cNvPr id="16" name="Freeform 16"/>
          <p:cNvSpPr/>
          <p:nvPr/>
        </p:nvSpPr>
        <p:spPr>
          <a:xfrm>
            <a:off x="14799750" y="5116255"/>
            <a:ext cx="3520771" cy="1980782"/>
          </a:xfrm>
          <a:custGeom>
            <a:avLst/>
            <a:gdLst/>
            <a:ahLst/>
            <a:cxnLst/>
            <a:rect l="l" t="t" r="r" b="b"/>
            <a:pathLst>
              <a:path w="3520771" h="1980782">
                <a:moveTo>
                  <a:pt x="0" y="0"/>
                </a:moveTo>
                <a:lnTo>
                  <a:pt x="3520771" y="0"/>
                </a:lnTo>
                <a:lnTo>
                  <a:pt x="3520771" y="1980783"/>
                </a:lnTo>
                <a:lnTo>
                  <a:pt x="0" y="1980783"/>
                </a:lnTo>
                <a:lnTo>
                  <a:pt x="0" y="0"/>
                </a:lnTo>
                <a:close/>
              </a:path>
            </a:pathLst>
          </a:custGeom>
          <a:blipFill>
            <a:blip r:embed="rId11"/>
            <a:stretch>
              <a:fillRect/>
            </a:stretch>
          </a:blipFill>
        </p:spPr>
        <p:txBody>
          <a:bodyPr/>
          <a:lstStyle/>
          <a:p>
            <a:endParaRPr lang="en-US"/>
          </a:p>
        </p:txBody>
      </p:sp>
      <p:sp>
        <p:nvSpPr>
          <p:cNvPr id="17" name="Freeform 17"/>
          <p:cNvSpPr/>
          <p:nvPr/>
        </p:nvSpPr>
        <p:spPr>
          <a:xfrm>
            <a:off x="0" y="7270983"/>
            <a:ext cx="3520771" cy="1980782"/>
          </a:xfrm>
          <a:custGeom>
            <a:avLst/>
            <a:gdLst/>
            <a:ahLst/>
            <a:cxnLst/>
            <a:rect l="l" t="t" r="r" b="b"/>
            <a:pathLst>
              <a:path w="3520771" h="1980782">
                <a:moveTo>
                  <a:pt x="0" y="0"/>
                </a:moveTo>
                <a:lnTo>
                  <a:pt x="3520771" y="0"/>
                </a:lnTo>
                <a:lnTo>
                  <a:pt x="3520771" y="1980782"/>
                </a:lnTo>
                <a:lnTo>
                  <a:pt x="0" y="1980782"/>
                </a:lnTo>
                <a:lnTo>
                  <a:pt x="0" y="0"/>
                </a:lnTo>
                <a:close/>
              </a:path>
            </a:pathLst>
          </a:custGeom>
          <a:blipFill>
            <a:blip r:embed="rId12"/>
            <a:stretch>
              <a:fillRect/>
            </a:stretch>
          </a:blipFill>
        </p:spPr>
        <p:txBody>
          <a:bodyPr/>
          <a:lstStyle/>
          <a:p>
            <a:endParaRPr lang="en-US"/>
          </a:p>
        </p:txBody>
      </p:sp>
      <p:sp>
        <p:nvSpPr>
          <p:cNvPr id="18" name="Freeform 18"/>
          <p:cNvSpPr/>
          <p:nvPr/>
        </p:nvSpPr>
        <p:spPr>
          <a:xfrm>
            <a:off x="3699158" y="7277518"/>
            <a:ext cx="3520771" cy="1980782"/>
          </a:xfrm>
          <a:custGeom>
            <a:avLst/>
            <a:gdLst/>
            <a:ahLst/>
            <a:cxnLst/>
            <a:rect l="l" t="t" r="r" b="b"/>
            <a:pathLst>
              <a:path w="3520771" h="1980782">
                <a:moveTo>
                  <a:pt x="0" y="0"/>
                </a:moveTo>
                <a:lnTo>
                  <a:pt x="3520771" y="0"/>
                </a:lnTo>
                <a:lnTo>
                  <a:pt x="3520771" y="1980782"/>
                </a:lnTo>
                <a:lnTo>
                  <a:pt x="0" y="1980782"/>
                </a:lnTo>
                <a:lnTo>
                  <a:pt x="0" y="0"/>
                </a:lnTo>
                <a:close/>
              </a:path>
            </a:pathLst>
          </a:custGeom>
          <a:blipFill>
            <a:blip r:embed="rId13"/>
            <a:stretch>
              <a:fillRect/>
            </a:stretch>
          </a:blipFill>
        </p:spPr>
        <p:txBody>
          <a:bodyPr/>
          <a:lstStyle/>
          <a:p>
            <a:endParaRPr lang="en-US"/>
          </a:p>
        </p:txBody>
      </p:sp>
      <p:sp>
        <p:nvSpPr>
          <p:cNvPr id="19" name="Freeform 19"/>
          <p:cNvSpPr/>
          <p:nvPr/>
        </p:nvSpPr>
        <p:spPr>
          <a:xfrm>
            <a:off x="7404123" y="7270983"/>
            <a:ext cx="3509155" cy="1974247"/>
          </a:xfrm>
          <a:custGeom>
            <a:avLst/>
            <a:gdLst/>
            <a:ahLst/>
            <a:cxnLst/>
            <a:rect l="l" t="t" r="r" b="b"/>
            <a:pathLst>
              <a:path w="3509155" h="1974247">
                <a:moveTo>
                  <a:pt x="0" y="0"/>
                </a:moveTo>
                <a:lnTo>
                  <a:pt x="3509156" y="0"/>
                </a:lnTo>
                <a:lnTo>
                  <a:pt x="3509156" y="1974247"/>
                </a:lnTo>
                <a:lnTo>
                  <a:pt x="0" y="1974247"/>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7189" y="23670"/>
            <a:ext cx="16632111" cy="2065765"/>
            <a:chOff x="0" y="0"/>
            <a:chExt cx="22176148" cy="2754353"/>
          </a:xfrm>
        </p:grpSpPr>
        <p:grpSp>
          <p:nvGrpSpPr>
            <p:cNvPr id="3" name="Group 3"/>
            <p:cNvGrpSpPr/>
            <p:nvPr/>
          </p:nvGrpSpPr>
          <p:grpSpPr>
            <a:xfrm>
              <a:off x="0" y="0"/>
              <a:ext cx="22176148" cy="2754353"/>
              <a:chOff x="0" y="0"/>
              <a:chExt cx="4562560" cy="566686"/>
            </a:xfrm>
          </p:grpSpPr>
          <p:sp>
            <p:nvSpPr>
              <p:cNvPr id="4" name="Freeform 4"/>
              <p:cNvSpPr/>
              <p:nvPr/>
            </p:nvSpPr>
            <p:spPr>
              <a:xfrm>
                <a:off x="0" y="0"/>
                <a:ext cx="4562560" cy="566686"/>
              </a:xfrm>
              <a:custGeom>
                <a:avLst/>
                <a:gdLst/>
                <a:ahLst/>
                <a:cxnLst/>
                <a:rect l="l" t="t" r="r" b="b"/>
                <a:pathLst>
                  <a:path w="4562560" h="566686">
                    <a:moveTo>
                      <a:pt x="22792" y="0"/>
                    </a:moveTo>
                    <a:lnTo>
                      <a:pt x="4539768" y="0"/>
                    </a:lnTo>
                    <a:cubicBezTo>
                      <a:pt x="4545813" y="0"/>
                      <a:pt x="4551610" y="2401"/>
                      <a:pt x="4555885" y="6676"/>
                    </a:cubicBezTo>
                    <a:cubicBezTo>
                      <a:pt x="4560159" y="10950"/>
                      <a:pt x="4562560" y="16747"/>
                      <a:pt x="4562560" y="22792"/>
                    </a:cubicBezTo>
                    <a:lnTo>
                      <a:pt x="4562560" y="543893"/>
                    </a:lnTo>
                    <a:cubicBezTo>
                      <a:pt x="4562560" y="556481"/>
                      <a:pt x="4552356" y="566686"/>
                      <a:pt x="4539768" y="566686"/>
                    </a:cubicBezTo>
                    <a:lnTo>
                      <a:pt x="22792" y="566686"/>
                    </a:lnTo>
                    <a:cubicBezTo>
                      <a:pt x="16747" y="566686"/>
                      <a:pt x="10950" y="564284"/>
                      <a:pt x="6676" y="560010"/>
                    </a:cubicBezTo>
                    <a:cubicBezTo>
                      <a:pt x="2401" y="555736"/>
                      <a:pt x="0" y="549938"/>
                      <a:pt x="0" y="543893"/>
                    </a:cubicBezTo>
                    <a:lnTo>
                      <a:pt x="0" y="22792"/>
                    </a:lnTo>
                    <a:cubicBezTo>
                      <a:pt x="0" y="16747"/>
                      <a:pt x="2401" y="10950"/>
                      <a:pt x="6676" y="6676"/>
                    </a:cubicBezTo>
                    <a:cubicBezTo>
                      <a:pt x="10950" y="2401"/>
                      <a:pt x="16747" y="0"/>
                      <a:pt x="22792"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28575"/>
                <a:ext cx="4562560" cy="595261"/>
              </a:xfrm>
              <a:prstGeom prst="rect">
                <a:avLst/>
              </a:prstGeom>
            </p:spPr>
            <p:txBody>
              <a:bodyPr lIns="50800" tIns="50800" rIns="50800" bIns="50800" rtlCol="0" anchor="ctr"/>
              <a:lstStyle/>
              <a:p>
                <a:pPr algn="ctr">
                  <a:lnSpc>
                    <a:spcPts val="2660"/>
                  </a:lnSpc>
                  <a:spcBef>
                    <a:spcPct val="0"/>
                  </a:spcBef>
                </a:pPr>
                <a:endParaRPr/>
              </a:p>
            </p:txBody>
          </p:sp>
        </p:grpSp>
        <p:sp>
          <p:nvSpPr>
            <p:cNvPr id="6" name="TextBox 6"/>
            <p:cNvSpPr txBox="1"/>
            <p:nvPr/>
          </p:nvSpPr>
          <p:spPr>
            <a:xfrm>
              <a:off x="0" y="760975"/>
              <a:ext cx="21883573" cy="1480557"/>
            </a:xfrm>
            <a:prstGeom prst="rect">
              <a:avLst/>
            </a:prstGeom>
          </p:spPr>
          <p:txBody>
            <a:bodyPr lIns="0" tIns="0" rIns="0" bIns="0" rtlCol="0" anchor="t">
              <a:spAutoFit/>
            </a:bodyPr>
            <a:lstStyle/>
            <a:p>
              <a:pPr algn="ctr">
                <a:lnSpc>
                  <a:spcPts val="7696"/>
                </a:lnSpc>
              </a:pPr>
              <a:r>
                <a:rPr lang="en-US" sz="6996">
                  <a:solidFill>
                    <a:srgbClr val="FFFFFF"/>
                  </a:solidFill>
                  <a:latin typeface="Times New Roman"/>
                </a:rPr>
                <a:t>CÁC MÔ HÌNH NẾN THƯỜNG GẶP</a:t>
              </a:r>
            </a:p>
          </p:txBody>
        </p:sp>
      </p:grpSp>
      <p:sp>
        <p:nvSpPr>
          <p:cNvPr id="7" name="Freeform 7"/>
          <p:cNvSpPr/>
          <p:nvPr/>
        </p:nvSpPr>
        <p:spPr>
          <a:xfrm>
            <a:off x="0" y="2954993"/>
            <a:ext cx="3514963" cy="1977515"/>
          </a:xfrm>
          <a:custGeom>
            <a:avLst/>
            <a:gdLst/>
            <a:ahLst/>
            <a:cxnLst/>
            <a:rect l="l" t="t" r="r" b="b"/>
            <a:pathLst>
              <a:path w="3514963" h="1977515">
                <a:moveTo>
                  <a:pt x="0" y="0"/>
                </a:moveTo>
                <a:lnTo>
                  <a:pt x="3514963" y="0"/>
                </a:lnTo>
                <a:lnTo>
                  <a:pt x="3514963" y="1977515"/>
                </a:lnTo>
                <a:lnTo>
                  <a:pt x="0" y="1977515"/>
                </a:lnTo>
                <a:lnTo>
                  <a:pt x="0" y="0"/>
                </a:lnTo>
                <a:close/>
              </a:path>
            </a:pathLst>
          </a:custGeom>
          <a:blipFill>
            <a:blip r:embed="rId2"/>
            <a:stretch>
              <a:fillRect/>
            </a:stretch>
          </a:blipFill>
        </p:spPr>
        <p:txBody>
          <a:bodyPr/>
          <a:lstStyle/>
          <a:p>
            <a:endParaRPr lang="en-US"/>
          </a:p>
        </p:txBody>
      </p:sp>
      <p:sp>
        <p:nvSpPr>
          <p:cNvPr id="8" name="Freeform 8"/>
          <p:cNvSpPr/>
          <p:nvPr/>
        </p:nvSpPr>
        <p:spPr>
          <a:xfrm>
            <a:off x="3713150" y="2954993"/>
            <a:ext cx="3514963" cy="1977515"/>
          </a:xfrm>
          <a:custGeom>
            <a:avLst/>
            <a:gdLst/>
            <a:ahLst/>
            <a:cxnLst/>
            <a:rect l="l" t="t" r="r" b="b"/>
            <a:pathLst>
              <a:path w="3514963" h="1977515">
                <a:moveTo>
                  <a:pt x="0" y="0"/>
                </a:moveTo>
                <a:lnTo>
                  <a:pt x="3514963" y="0"/>
                </a:lnTo>
                <a:lnTo>
                  <a:pt x="3514963" y="1977515"/>
                </a:lnTo>
                <a:lnTo>
                  <a:pt x="0" y="1977515"/>
                </a:lnTo>
                <a:lnTo>
                  <a:pt x="0" y="0"/>
                </a:lnTo>
                <a:close/>
              </a:path>
            </a:pathLst>
          </a:custGeom>
          <a:blipFill>
            <a:blip r:embed="rId3"/>
            <a:stretch>
              <a:fillRect/>
            </a:stretch>
          </a:blipFill>
        </p:spPr>
        <p:txBody>
          <a:bodyPr/>
          <a:lstStyle/>
          <a:p>
            <a:endParaRPr lang="en-US"/>
          </a:p>
        </p:txBody>
      </p:sp>
      <p:sp>
        <p:nvSpPr>
          <p:cNvPr id="9" name="Freeform 9"/>
          <p:cNvSpPr/>
          <p:nvPr/>
        </p:nvSpPr>
        <p:spPr>
          <a:xfrm>
            <a:off x="7426300" y="2954993"/>
            <a:ext cx="3513935" cy="1966286"/>
          </a:xfrm>
          <a:custGeom>
            <a:avLst/>
            <a:gdLst/>
            <a:ahLst/>
            <a:cxnLst/>
            <a:rect l="l" t="t" r="r" b="b"/>
            <a:pathLst>
              <a:path w="3513935" h="1966286">
                <a:moveTo>
                  <a:pt x="0" y="0"/>
                </a:moveTo>
                <a:lnTo>
                  <a:pt x="3513934" y="0"/>
                </a:lnTo>
                <a:lnTo>
                  <a:pt x="3513934" y="1966286"/>
                </a:lnTo>
                <a:lnTo>
                  <a:pt x="0" y="1966286"/>
                </a:lnTo>
                <a:lnTo>
                  <a:pt x="0" y="0"/>
                </a:lnTo>
                <a:close/>
              </a:path>
            </a:pathLst>
          </a:custGeom>
          <a:blipFill>
            <a:blip r:embed="rId4"/>
            <a:stretch>
              <a:fillRect r="-5105"/>
            </a:stretch>
          </a:blipFill>
        </p:spPr>
        <p:txBody>
          <a:bodyPr/>
          <a:lstStyle/>
          <a:p>
            <a:endParaRPr lang="en-US"/>
          </a:p>
        </p:txBody>
      </p:sp>
      <p:sp>
        <p:nvSpPr>
          <p:cNvPr id="10" name="Freeform 10"/>
          <p:cNvSpPr/>
          <p:nvPr/>
        </p:nvSpPr>
        <p:spPr>
          <a:xfrm>
            <a:off x="11138421" y="2954993"/>
            <a:ext cx="3495004" cy="1966286"/>
          </a:xfrm>
          <a:custGeom>
            <a:avLst/>
            <a:gdLst/>
            <a:ahLst/>
            <a:cxnLst/>
            <a:rect l="l" t="t" r="r" b="b"/>
            <a:pathLst>
              <a:path w="3495004" h="1966286">
                <a:moveTo>
                  <a:pt x="0" y="0"/>
                </a:moveTo>
                <a:lnTo>
                  <a:pt x="3495004" y="0"/>
                </a:lnTo>
                <a:lnTo>
                  <a:pt x="3495004" y="1966286"/>
                </a:lnTo>
                <a:lnTo>
                  <a:pt x="0" y="1966286"/>
                </a:lnTo>
                <a:lnTo>
                  <a:pt x="0" y="0"/>
                </a:lnTo>
                <a:close/>
              </a:path>
            </a:pathLst>
          </a:custGeom>
          <a:blipFill>
            <a:blip r:embed="rId5"/>
            <a:stretch>
              <a:fillRect/>
            </a:stretch>
          </a:blipFill>
        </p:spPr>
        <p:txBody>
          <a:bodyPr/>
          <a:lstStyle/>
          <a:p>
            <a:endParaRPr lang="en-US"/>
          </a:p>
        </p:txBody>
      </p:sp>
      <p:sp>
        <p:nvSpPr>
          <p:cNvPr id="11" name="Freeform 11"/>
          <p:cNvSpPr/>
          <p:nvPr/>
        </p:nvSpPr>
        <p:spPr>
          <a:xfrm>
            <a:off x="14831612" y="2954993"/>
            <a:ext cx="3469237" cy="1951790"/>
          </a:xfrm>
          <a:custGeom>
            <a:avLst/>
            <a:gdLst/>
            <a:ahLst/>
            <a:cxnLst/>
            <a:rect l="l" t="t" r="r" b="b"/>
            <a:pathLst>
              <a:path w="3469237" h="1951790">
                <a:moveTo>
                  <a:pt x="0" y="0"/>
                </a:moveTo>
                <a:lnTo>
                  <a:pt x="3469237" y="0"/>
                </a:lnTo>
                <a:lnTo>
                  <a:pt x="3469237" y="1951790"/>
                </a:lnTo>
                <a:lnTo>
                  <a:pt x="0" y="1951790"/>
                </a:lnTo>
                <a:lnTo>
                  <a:pt x="0" y="0"/>
                </a:lnTo>
                <a:close/>
              </a:path>
            </a:pathLst>
          </a:custGeom>
          <a:blipFill>
            <a:blip r:embed="rId6"/>
            <a:stretch>
              <a:fillRect/>
            </a:stretch>
          </a:blipFill>
        </p:spPr>
        <p:txBody>
          <a:bodyPr/>
          <a:lstStyle/>
          <a:p>
            <a:endParaRPr lang="en-US"/>
          </a:p>
        </p:txBody>
      </p:sp>
      <p:sp>
        <p:nvSpPr>
          <p:cNvPr id="12" name="Freeform 12"/>
          <p:cNvSpPr/>
          <p:nvPr/>
        </p:nvSpPr>
        <p:spPr>
          <a:xfrm>
            <a:off x="22863" y="5273380"/>
            <a:ext cx="3469237" cy="1951790"/>
          </a:xfrm>
          <a:custGeom>
            <a:avLst/>
            <a:gdLst/>
            <a:ahLst/>
            <a:cxnLst/>
            <a:rect l="l" t="t" r="r" b="b"/>
            <a:pathLst>
              <a:path w="3469237" h="1951790">
                <a:moveTo>
                  <a:pt x="0" y="0"/>
                </a:moveTo>
                <a:lnTo>
                  <a:pt x="3469237" y="0"/>
                </a:lnTo>
                <a:lnTo>
                  <a:pt x="3469237" y="1951790"/>
                </a:lnTo>
                <a:lnTo>
                  <a:pt x="0" y="1951790"/>
                </a:lnTo>
                <a:lnTo>
                  <a:pt x="0" y="0"/>
                </a:lnTo>
                <a:close/>
              </a:path>
            </a:pathLst>
          </a:custGeom>
          <a:blipFill>
            <a:blip r:embed="rId7"/>
            <a:stretch>
              <a:fillRect/>
            </a:stretch>
          </a:blipFill>
        </p:spPr>
        <p:txBody>
          <a:bodyPr/>
          <a:lstStyle/>
          <a:p>
            <a:endParaRPr lang="en-US"/>
          </a:p>
        </p:txBody>
      </p:sp>
      <p:sp>
        <p:nvSpPr>
          <p:cNvPr id="13" name="Freeform 13"/>
          <p:cNvSpPr/>
          <p:nvPr/>
        </p:nvSpPr>
        <p:spPr>
          <a:xfrm>
            <a:off x="3748896" y="5273380"/>
            <a:ext cx="3443470" cy="1937293"/>
          </a:xfrm>
          <a:custGeom>
            <a:avLst/>
            <a:gdLst/>
            <a:ahLst/>
            <a:cxnLst/>
            <a:rect l="l" t="t" r="r" b="b"/>
            <a:pathLst>
              <a:path w="3443470" h="1937293">
                <a:moveTo>
                  <a:pt x="0" y="0"/>
                </a:moveTo>
                <a:lnTo>
                  <a:pt x="3443470" y="0"/>
                </a:lnTo>
                <a:lnTo>
                  <a:pt x="3443470" y="1937294"/>
                </a:lnTo>
                <a:lnTo>
                  <a:pt x="0" y="1937294"/>
                </a:lnTo>
                <a:lnTo>
                  <a:pt x="0" y="0"/>
                </a:lnTo>
                <a:close/>
              </a:path>
            </a:pathLst>
          </a:custGeom>
          <a:blipFill>
            <a:blip r:embed="rId8"/>
            <a:stretch>
              <a:fillRect/>
            </a:stretch>
          </a:blipFill>
        </p:spPr>
        <p:txBody>
          <a:bodyPr/>
          <a:lstStyle/>
          <a:p>
            <a:endParaRPr lang="en-US"/>
          </a:p>
        </p:txBody>
      </p:sp>
      <p:sp>
        <p:nvSpPr>
          <p:cNvPr id="14" name="Freeform 14"/>
          <p:cNvSpPr/>
          <p:nvPr/>
        </p:nvSpPr>
        <p:spPr>
          <a:xfrm>
            <a:off x="7461532" y="5262151"/>
            <a:ext cx="3443470" cy="1937293"/>
          </a:xfrm>
          <a:custGeom>
            <a:avLst/>
            <a:gdLst/>
            <a:ahLst/>
            <a:cxnLst/>
            <a:rect l="l" t="t" r="r" b="b"/>
            <a:pathLst>
              <a:path w="3443470" h="1937293">
                <a:moveTo>
                  <a:pt x="0" y="0"/>
                </a:moveTo>
                <a:lnTo>
                  <a:pt x="3443470" y="0"/>
                </a:lnTo>
                <a:lnTo>
                  <a:pt x="3443470" y="1937294"/>
                </a:lnTo>
                <a:lnTo>
                  <a:pt x="0" y="1937294"/>
                </a:lnTo>
                <a:lnTo>
                  <a:pt x="0" y="0"/>
                </a:lnTo>
                <a:close/>
              </a:path>
            </a:pathLst>
          </a:custGeom>
          <a:blipFill>
            <a:blip r:embed="rId9"/>
            <a:stretch>
              <a:fillRect/>
            </a:stretch>
          </a:blipFill>
        </p:spPr>
        <p:txBody>
          <a:bodyPr/>
          <a:lstStyle/>
          <a:p>
            <a:endParaRPr lang="en-US"/>
          </a:p>
        </p:txBody>
      </p:sp>
      <p:sp>
        <p:nvSpPr>
          <p:cNvPr id="15" name="Freeform 15"/>
          <p:cNvSpPr/>
          <p:nvPr/>
        </p:nvSpPr>
        <p:spPr>
          <a:xfrm>
            <a:off x="11164188" y="5262151"/>
            <a:ext cx="3443470" cy="1910007"/>
          </a:xfrm>
          <a:custGeom>
            <a:avLst/>
            <a:gdLst/>
            <a:ahLst/>
            <a:cxnLst/>
            <a:rect l="l" t="t" r="r" b="b"/>
            <a:pathLst>
              <a:path w="3443470" h="1910007">
                <a:moveTo>
                  <a:pt x="0" y="0"/>
                </a:moveTo>
                <a:lnTo>
                  <a:pt x="3443470" y="0"/>
                </a:lnTo>
                <a:lnTo>
                  <a:pt x="3443470" y="1910008"/>
                </a:lnTo>
                <a:lnTo>
                  <a:pt x="0" y="1910008"/>
                </a:lnTo>
                <a:lnTo>
                  <a:pt x="0" y="0"/>
                </a:lnTo>
                <a:close/>
              </a:path>
            </a:pathLst>
          </a:custGeom>
          <a:blipFill>
            <a:blip r:embed="rId10"/>
            <a:stretch>
              <a:fillRect/>
            </a:stretch>
          </a:blipFill>
        </p:spPr>
        <p:txBody>
          <a:bodyPr/>
          <a:lstStyle/>
          <a:p>
            <a:endParaRPr lang="en-US"/>
          </a:p>
        </p:txBody>
      </p:sp>
      <p:sp>
        <p:nvSpPr>
          <p:cNvPr id="16" name="Freeform 16"/>
          <p:cNvSpPr/>
          <p:nvPr/>
        </p:nvSpPr>
        <p:spPr>
          <a:xfrm>
            <a:off x="14844495" y="5247655"/>
            <a:ext cx="3443470" cy="1937293"/>
          </a:xfrm>
          <a:custGeom>
            <a:avLst/>
            <a:gdLst/>
            <a:ahLst/>
            <a:cxnLst/>
            <a:rect l="l" t="t" r="r" b="b"/>
            <a:pathLst>
              <a:path w="3443470" h="1937293">
                <a:moveTo>
                  <a:pt x="0" y="0"/>
                </a:moveTo>
                <a:lnTo>
                  <a:pt x="3443470" y="0"/>
                </a:lnTo>
                <a:lnTo>
                  <a:pt x="3443470" y="1937293"/>
                </a:lnTo>
                <a:lnTo>
                  <a:pt x="0" y="1937293"/>
                </a:lnTo>
                <a:lnTo>
                  <a:pt x="0" y="0"/>
                </a:lnTo>
                <a:close/>
              </a:path>
            </a:pathLst>
          </a:custGeom>
          <a:blipFill>
            <a:blip r:embed="rId11"/>
            <a:stretch>
              <a:fillRect/>
            </a:stretch>
          </a:blipFill>
        </p:spPr>
        <p:txBody>
          <a:bodyPr/>
          <a:lstStyle/>
          <a:p>
            <a:endParaRPr lang="en-US"/>
          </a:p>
        </p:txBody>
      </p:sp>
      <p:sp>
        <p:nvSpPr>
          <p:cNvPr id="17" name="Freeform 17"/>
          <p:cNvSpPr/>
          <p:nvPr/>
        </p:nvSpPr>
        <p:spPr>
          <a:xfrm>
            <a:off x="35746" y="7566042"/>
            <a:ext cx="3443470" cy="1937293"/>
          </a:xfrm>
          <a:custGeom>
            <a:avLst/>
            <a:gdLst/>
            <a:ahLst/>
            <a:cxnLst/>
            <a:rect l="l" t="t" r="r" b="b"/>
            <a:pathLst>
              <a:path w="3443470" h="1937293">
                <a:moveTo>
                  <a:pt x="0" y="0"/>
                </a:moveTo>
                <a:lnTo>
                  <a:pt x="3443471" y="0"/>
                </a:lnTo>
                <a:lnTo>
                  <a:pt x="3443471" y="1937293"/>
                </a:lnTo>
                <a:lnTo>
                  <a:pt x="0" y="1937293"/>
                </a:lnTo>
                <a:lnTo>
                  <a:pt x="0" y="0"/>
                </a:lnTo>
                <a:close/>
              </a:path>
            </a:pathLst>
          </a:custGeom>
          <a:blipFill>
            <a:blip r:embed="rId12"/>
            <a:stretch>
              <a:fillRect/>
            </a:stretch>
          </a:blipFill>
        </p:spPr>
        <p:txBody>
          <a:bodyPr/>
          <a:lstStyle/>
          <a:p>
            <a:endParaRPr lang="en-US"/>
          </a:p>
        </p:txBody>
      </p:sp>
      <p:sp>
        <p:nvSpPr>
          <p:cNvPr id="18" name="Freeform 18"/>
          <p:cNvSpPr/>
          <p:nvPr/>
        </p:nvSpPr>
        <p:spPr>
          <a:xfrm>
            <a:off x="3791291" y="7551546"/>
            <a:ext cx="3358681" cy="1889591"/>
          </a:xfrm>
          <a:custGeom>
            <a:avLst/>
            <a:gdLst/>
            <a:ahLst/>
            <a:cxnLst/>
            <a:rect l="l" t="t" r="r" b="b"/>
            <a:pathLst>
              <a:path w="3358681" h="1889591">
                <a:moveTo>
                  <a:pt x="0" y="0"/>
                </a:moveTo>
                <a:lnTo>
                  <a:pt x="3358681" y="0"/>
                </a:lnTo>
                <a:lnTo>
                  <a:pt x="3358681" y="1889591"/>
                </a:lnTo>
                <a:lnTo>
                  <a:pt x="0" y="1889591"/>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4770888" y="890759"/>
            <a:ext cx="12937228" cy="1361841"/>
            <a:chOff x="0" y="0"/>
            <a:chExt cx="3407336" cy="358674"/>
          </a:xfrm>
        </p:grpSpPr>
        <p:sp>
          <p:nvSpPr>
            <p:cNvPr id="3" name="Freeform 3"/>
            <p:cNvSpPr/>
            <p:nvPr/>
          </p:nvSpPr>
          <p:spPr>
            <a:xfrm>
              <a:off x="0" y="0"/>
              <a:ext cx="3407336" cy="358674"/>
            </a:xfrm>
            <a:custGeom>
              <a:avLst/>
              <a:gdLst/>
              <a:ahLst/>
              <a:cxnLst/>
              <a:rect l="l" t="t" r="r" b="b"/>
              <a:pathLst>
                <a:path w="3407336" h="358674">
                  <a:moveTo>
                    <a:pt x="30520" y="0"/>
                  </a:moveTo>
                  <a:lnTo>
                    <a:pt x="3376816" y="0"/>
                  </a:lnTo>
                  <a:cubicBezTo>
                    <a:pt x="3384910" y="0"/>
                    <a:pt x="3392674" y="3215"/>
                    <a:pt x="3398397" y="8939"/>
                  </a:cubicBezTo>
                  <a:cubicBezTo>
                    <a:pt x="3404121" y="14662"/>
                    <a:pt x="3407336" y="22425"/>
                    <a:pt x="3407336" y="30520"/>
                  </a:cubicBezTo>
                  <a:lnTo>
                    <a:pt x="3407336" y="328155"/>
                  </a:lnTo>
                  <a:cubicBezTo>
                    <a:pt x="3407336" y="345010"/>
                    <a:pt x="3393672" y="358674"/>
                    <a:pt x="3376816" y="358674"/>
                  </a:cubicBezTo>
                  <a:lnTo>
                    <a:pt x="30520" y="358674"/>
                  </a:lnTo>
                  <a:cubicBezTo>
                    <a:pt x="13664" y="358674"/>
                    <a:pt x="0" y="345010"/>
                    <a:pt x="0" y="328155"/>
                  </a:cubicBezTo>
                  <a:lnTo>
                    <a:pt x="0" y="30520"/>
                  </a:lnTo>
                  <a:cubicBezTo>
                    <a:pt x="0" y="13664"/>
                    <a:pt x="13664" y="0"/>
                    <a:pt x="30520" y="0"/>
                  </a:cubicBezTo>
                  <a:close/>
                </a:path>
              </a:pathLst>
            </a:custGeom>
            <a:solidFill>
              <a:srgbClr val="F2532E"/>
            </a:solidFill>
            <a:ln cap="rnd">
              <a:noFill/>
              <a:prstDash val="solid"/>
              <a:round/>
            </a:ln>
          </p:spPr>
          <p:txBody>
            <a:bodyPr/>
            <a:lstStyle/>
            <a:p>
              <a:endParaRPr lang="en-US"/>
            </a:p>
          </p:txBody>
        </p:sp>
        <p:sp>
          <p:nvSpPr>
            <p:cNvPr id="4" name="TextBox 4"/>
            <p:cNvSpPr txBox="1"/>
            <p:nvPr/>
          </p:nvSpPr>
          <p:spPr>
            <a:xfrm>
              <a:off x="0" y="-38100"/>
              <a:ext cx="3407336" cy="396774"/>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770888" y="1102025"/>
            <a:ext cx="12766544" cy="1136654"/>
          </a:xfrm>
          <a:prstGeom prst="rect">
            <a:avLst/>
          </a:prstGeom>
        </p:spPr>
        <p:txBody>
          <a:bodyPr lIns="0" tIns="0" rIns="0" bIns="0" rtlCol="0" anchor="t">
            <a:spAutoFit/>
          </a:bodyPr>
          <a:lstStyle/>
          <a:p>
            <a:pPr algn="ctr">
              <a:lnSpc>
                <a:spcPts val="7700"/>
              </a:lnSpc>
            </a:pPr>
            <a:r>
              <a:rPr lang="en-US" sz="7000">
                <a:solidFill>
                  <a:srgbClr val="FFFFFF"/>
                </a:solidFill>
                <a:latin typeface="Times New Roman"/>
              </a:rPr>
              <a:t>4 MÔ HÌNH NẾN</a:t>
            </a:r>
          </a:p>
        </p:txBody>
      </p:sp>
      <p:grpSp>
        <p:nvGrpSpPr>
          <p:cNvPr id="6" name="Group 6"/>
          <p:cNvGrpSpPr/>
          <p:nvPr/>
        </p:nvGrpSpPr>
        <p:grpSpPr>
          <a:xfrm>
            <a:off x="748263" y="3181504"/>
            <a:ext cx="1109357" cy="1149102"/>
            <a:chOff x="0" y="0"/>
            <a:chExt cx="812800" cy="841921"/>
          </a:xfrm>
        </p:grpSpPr>
        <p:sp>
          <p:nvSpPr>
            <p:cNvPr id="7" name="Freeform 7"/>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8" name="TextBox 8"/>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1</a:t>
              </a:r>
            </a:p>
          </p:txBody>
        </p:sp>
      </p:grpSp>
      <p:grpSp>
        <p:nvGrpSpPr>
          <p:cNvPr id="9" name="Group 9"/>
          <p:cNvGrpSpPr/>
          <p:nvPr/>
        </p:nvGrpSpPr>
        <p:grpSpPr>
          <a:xfrm>
            <a:off x="747366" y="4716274"/>
            <a:ext cx="1111152" cy="1150961"/>
            <a:chOff x="0" y="0"/>
            <a:chExt cx="812800" cy="841921"/>
          </a:xfrm>
        </p:grpSpPr>
        <p:sp>
          <p:nvSpPr>
            <p:cNvPr id="10" name="Freeform 10"/>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11" name="TextBox 11"/>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2</a:t>
              </a:r>
            </a:p>
          </p:txBody>
        </p:sp>
      </p:grpSp>
      <p:grpSp>
        <p:nvGrpSpPr>
          <p:cNvPr id="12" name="Group 12"/>
          <p:cNvGrpSpPr/>
          <p:nvPr/>
        </p:nvGrpSpPr>
        <p:grpSpPr>
          <a:xfrm>
            <a:off x="740884" y="6252902"/>
            <a:ext cx="1124115" cy="1164389"/>
            <a:chOff x="0" y="0"/>
            <a:chExt cx="812800" cy="841921"/>
          </a:xfrm>
        </p:grpSpPr>
        <p:sp>
          <p:nvSpPr>
            <p:cNvPr id="13" name="Freeform 13"/>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14" name="TextBox 14"/>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3</a:t>
              </a:r>
            </a:p>
          </p:txBody>
        </p:sp>
      </p:grpSp>
      <p:grpSp>
        <p:nvGrpSpPr>
          <p:cNvPr id="15" name="Group 15"/>
          <p:cNvGrpSpPr/>
          <p:nvPr/>
        </p:nvGrpSpPr>
        <p:grpSpPr>
          <a:xfrm>
            <a:off x="739986" y="7802959"/>
            <a:ext cx="1125910" cy="112591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087"/>
            </a:solidFill>
          </p:spPr>
          <p:txBody>
            <a:bodyPr/>
            <a:lstStyle/>
            <a:p>
              <a:endParaRPr lang="en-US"/>
            </a:p>
          </p:txBody>
        </p:sp>
        <p:sp>
          <p:nvSpPr>
            <p:cNvPr id="17" name="TextBox 17"/>
            <p:cNvSpPr txBox="1"/>
            <p:nvPr/>
          </p:nvSpPr>
          <p:spPr>
            <a:xfrm>
              <a:off x="76200" y="9525"/>
              <a:ext cx="660400" cy="727075"/>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4</a:t>
              </a:r>
            </a:p>
          </p:txBody>
        </p:sp>
      </p:grpSp>
      <p:sp>
        <p:nvSpPr>
          <p:cNvPr id="18" name="Freeform 18"/>
          <p:cNvSpPr/>
          <p:nvPr/>
        </p:nvSpPr>
        <p:spPr>
          <a:xfrm>
            <a:off x="12743773" y="3373443"/>
            <a:ext cx="5187219" cy="5076335"/>
          </a:xfrm>
          <a:custGeom>
            <a:avLst/>
            <a:gdLst/>
            <a:ahLst/>
            <a:cxnLst/>
            <a:rect l="l" t="t" r="r" b="b"/>
            <a:pathLst>
              <a:path w="5187219" h="5076335">
                <a:moveTo>
                  <a:pt x="0" y="0"/>
                </a:moveTo>
                <a:lnTo>
                  <a:pt x="5187219" y="0"/>
                </a:lnTo>
                <a:lnTo>
                  <a:pt x="5187219" y="5076335"/>
                </a:lnTo>
                <a:lnTo>
                  <a:pt x="0" y="5076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9" name="Group 19"/>
          <p:cNvGrpSpPr/>
          <p:nvPr/>
        </p:nvGrpSpPr>
        <p:grpSpPr>
          <a:xfrm>
            <a:off x="2311856" y="3373443"/>
            <a:ext cx="9984242" cy="957163"/>
            <a:chOff x="0" y="0"/>
            <a:chExt cx="13312323" cy="1276218"/>
          </a:xfrm>
        </p:grpSpPr>
        <p:grpSp>
          <p:nvGrpSpPr>
            <p:cNvPr id="20" name="Group 20"/>
            <p:cNvGrpSpPr/>
            <p:nvPr/>
          </p:nvGrpSpPr>
          <p:grpSpPr>
            <a:xfrm>
              <a:off x="0" y="0"/>
              <a:ext cx="13312323" cy="1276218"/>
              <a:chOff x="0" y="0"/>
              <a:chExt cx="2090375" cy="200399"/>
            </a:xfrm>
          </p:grpSpPr>
          <p:sp>
            <p:nvSpPr>
              <p:cNvPr id="21" name="Freeform 21"/>
              <p:cNvSpPr/>
              <p:nvPr/>
            </p:nvSpPr>
            <p:spPr>
              <a:xfrm>
                <a:off x="0" y="0"/>
                <a:ext cx="2090375" cy="200399"/>
              </a:xfrm>
              <a:custGeom>
                <a:avLst/>
                <a:gdLst/>
                <a:ahLst/>
                <a:cxnLst/>
                <a:rect l="l" t="t" r="r" b="b"/>
                <a:pathLst>
                  <a:path w="2090375" h="200399">
                    <a:moveTo>
                      <a:pt x="39546" y="0"/>
                    </a:moveTo>
                    <a:lnTo>
                      <a:pt x="2050829" y="0"/>
                    </a:lnTo>
                    <a:cubicBezTo>
                      <a:pt x="2061317" y="0"/>
                      <a:pt x="2071376" y="4166"/>
                      <a:pt x="2078792" y="11583"/>
                    </a:cubicBezTo>
                    <a:cubicBezTo>
                      <a:pt x="2086208" y="18999"/>
                      <a:pt x="2090375" y="29058"/>
                      <a:pt x="2090375" y="39546"/>
                    </a:cubicBezTo>
                    <a:lnTo>
                      <a:pt x="2090375" y="160853"/>
                    </a:lnTo>
                    <a:cubicBezTo>
                      <a:pt x="2090375" y="182693"/>
                      <a:pt x="2072669" y="200399"/>
                      <a:pt x="2050829" y="200399"/>
                    </a:cubicBezTo>
                    <a:lnTo>
                      <a:pt x="39546" y="200399"/>
                    </a:lnTo>
                    <a:cubicBezTo>
                      <a:pt x="29058" y="200399"/>
                      <a:pt x="18999" y="196232"/>
                      <a:pt x="11583" y="188816"/>
                    </a:cubicBezTo>
                    <a:cubicBezTo>
                      <a:pt x="4166" y="181400"/>
                      <a:pt x="0" y="171341"/>
                      <a:pt x="0" y="160853"/>
                    </a:cubicBezTo>
                    <a:lnTo>
                      <a:pt x="0" y="39546"/>
                    </a:lnTo>
                    <a:cubicBezTo>
                      <a:pt x="0" y="17705"/>
                      <a:pt x="17705" y="0"/>
                      <a:pt x="39546" y="0"/>
                    </a:cubicBezTo>
                    <a:close/>
                  </a:path>
                </a:pathLst>
              </a:custGeom>
              <a:solidFill>
                <a:srgbClr val="FAB087"/>
              </a:solidFill>
              <a:ln cap="rnd">
                <a:noFill/>
                <a:prstDash val="solid"/>
                <a:round/>
              </a:ln>
            </p:spPr>
            <p:txBody>
              <a:bodyPr/>
              <a:lstStyle/>
              <a:p>
                <a:endParaRPr lang="en-US"/>
              </a:p>
            </p:txBody>
          </p:sp>
          <p:sp>
            <p:nvSpPr>
              <p:cNvPr id="22" name="TextBox 22"/>
              <p:cNvSpPr txBox="1"/>
              <p:nvPr/>
            </p:nvSpPr>
            <p:spPr>
              <a:xfrm>
                <a:off x="0" y="-38100"/>
                <a:ext cx="2090375" cy="238499"/>
              </a:xfrm>
              <a:prstGeom prst="rect">
                <a:avLst/>
              </a:prstGeom>
            </p:spPr>
            <p:txBody>
              <a:bodyPr lIns="63904" tIns="63904" rIns="63904" bIns="63904" rtlCol="0" anchor="ctr"/>
              <a:lstStyle/>
              <a:p>
                <a:pPr algn="ctr">
                  <a:lnSpc>
                    <a:spcPts val="2659"/>
                  </a:lnSpc>
                  <a:spcBef>
                    <a:spcPct val="0"/>
                  </a:spcBef>
                </a:pPr>
                <a:endParaRPr/>
              </a:p>
            </p:txBody>
          </p:sp>
        </p:grpSp>
        <p:sp>
          <p:nvSpPr>
            <p:cNvPr id="23" name="TextBox 23"/>
            <p:cNvSpPr txBox="1"/>
            <p:nvPr/>
          </p:nvSpPr>
          <p:spPr>
            <a:xfrm>
              <a:off x="674344" y="272984"/>
              <a:ext cx="11731134" cy="720725"/>
            </a:xfrm>
            <a:prstGeom prst="rect">
              <a:avLst/>
            </a:prstGeom>
          </p:spPr>
          <p:txBody>
            <a:bodyPr lIns="0" tIns="0" rIns="0" bIns="0" rtlCol="0" anchor="t">
              <a:spAutoFit/>
            </a:bodyPr>
            <a:lstStyle/>
            <a:p>
              <a:pPr algn="ctr">
                <a:lnSpc>
                  <a:spcPts val="4200"/>
                </a:lnSpc>
              </a:pPr>
              <a:r>
                <a:rPr lang="en-US" sz="3500">
                  <a:solidFill>
                    <a:srgbClr val="FFFFFF"/>
                  </a:solidFill>
                  <a:latin typeface="Cabin Bold"/>
                </a:rPr>
                <a:t>Bullish Engulfing</a:t>
              </a:r>
            </a:p>
          </p:txBody>
        </p:sp>
      </p:grpSp>
      <p:grpSp>
        <p:nvGrpSpPr>
          <p:cNvPr id="24" name="Group 24"/>
          <p:cNvGrpSpPr/>
          <p:nvPr/>
        </p:nvGrpSpPr>
        <p:grpSpPr>
          <a:xfrm>
            <a:off x="2311856" y="4864424"/>
            <a:ext cx="9984242" cy="957163"/>
            <a:chOff x="0" y="0"/>
            <a:chExt cx="13312323" cy="1276218"/>
          </a:xfrm>
        </p:grpSpPr>
        <p:grpSp>
          <p:nvGrpSpPr>
            <p:cNvPr id="25" name="Group 25"/>
            <p:cNvGrpSpPr/>
            <p:nvPr/>
          </p:nvGrpSpPr>
          <p:grpSpPr>
            <a:xfrm>
              <a:off x="0" y="0"/>
              <a:ext cx="13312323" cy="1276218"/>
              <a:chOff x="0" y="0"/>
              <a:chExt cx="2090375" cy="200399"/>
            </a:xfrm>
          </p:grpSpPr>
          <p:sp>
            <p:nvSpPr>
              <p:cNvPr id="26" name="Freeform 26"/>
              <p:cNvSpPr/>
              <p:nvPr/>
            </p:nvSpPr>
            <p:spPr>
              <a:xfrm>
                <a:off x="0" y="0"/>
                <a:ext cx="2090375" cy="200399"/>
              </a:xfrm>
              <a:custGeom>
                <a:avLst/>
                <a:gdLst/>
                <a:ahLst/>
                <a:cxnLst/>
                <a:rect l="l" t="t" r="r" b="b"/>
                <a:pathLst>
                  <a:path w="2090375" h="200399">
                    <a:moveTo>
                      <a:pt x="39546" y="0"/>
                    </a:moveTo>
                    <a:lnTo>
                      <a:pt x="2050829" y="0"/>
                    </a:lnTo>
                    <a:cubicBezTo>
                      <a:pt x="2061317" y="0"/>
                      <a:pt x="2071376" y="4166"/>
                      <a:pt x="2078792" y="11583"/>
                    </a:cubicBezTo>
                    <a:cubicBezTo>
                      <a:pt x="2086208" y="18999"/>
                      <a:pt x="2090375" y="29058"/>
                      <a:pt x="2090375" y="39546"/>
                    </a:cubicBezTo>
                    <a:lnTo>
                      <a:pt x="2090375" y="160853"/>
                    </a:lnTo>
                    <a:cubicBezTo>
                      <a:pt x="2090375" y="182693"/>
                      <a:pt x="2072669" y="200399"/>
                      <a:pt x="2050829" y="200399"/>
                    </a:cubicBezTo>
                    <a:lnTo>
                      <a:pt x="39546" y="200399"/>
                    </a:lnTo>
                    <a:cubicBezTo>
                      <a:pt x="29058" y="200399"/>
                      <a:pt x="18999" y="196232"/>
                      <a:pt x="11583" y="188816"/>
                    </a:cubicBezTo>
                    <a:cubicBezTo>
                      <a:pt x="4166" y="181400"/>
                      <a:pt x="0" y="171341"/>
                      <a:pt x="0" y="160853"/>
                    </a:cubicBezTo>
                    <a:lnTo>
                      <a:pt x="0" y="39546"/>
                    </a:lnTo>
                    <a:cubicBezTo>
                      <a:pt x="0" y="17705"/>
                      <a:pt x="17705" y="0"/>
                      <a:pt x="39546" y="0"/>
                    </a:cubicBezTo>
                    <a:close/>
                  </a:path>
                </a:pathLst>
              </a:custGeom>
              <a:solidFill>
                <a:srgbClr val="FAB087"/>
              </a:solidFill>
              <a:ln cap="rnd">
                <a:noFill/>
                <a:prstDash val="solid"/>
                <a:round/>
              </a:ln>
            </p:spPr>
            <p:txBody>
              <a:bodyPr/>
              <a:lstStyle/>
              <a:p>
                <a:endParaRPr lang="en-US"/>
              </a:p>
            </p:txBody>
          </p:sp>
          <p:sp>
            <p:nvSpPr>
              <p:cNvPr id="27" name="TextBox 27"/>
              <p:cNvSpPr txBox="1"/>
              <p:nvPr/>
            </p:nvSpPr>
            <p:spPr>
              <a:xfrm>
                <a:off x="0" y="-38100"/>
                <a:ext cx="2090375" cy="238499"/>
              </a:xfrm>
              <a:prstGeom prst="rect">
                <a:avLst/>
              </a:prstGeom>
            </p:spPr>
            <p:txBody>
              <a:bodyPr lIns="63904" tIns="63904" rIns="63904" bIns="63904" rtlCol="0" anchor="ctr"/>
              <a:lstStyle/>
              <a:p>
                <a:pPr algn="ctr">
                  <a:lnSpc>
                    <a:spcPts val="2659"/>
                  </a:lnSpc>
                  <a:spcBef>
                    <a:spcPct val="0"/>
                  </a:spcBef>
                </a:pPr>
                <a:endParaRPr/>
              </a:p>
            </p:txBody>
          </p:sp>
        </p:grpSp>
        <p:sp>
          <p:nvSpPr>
            <p:cNvPr id="28" name="TextBox 28"/>
            <p:cNvSpPr txBox="1"/>
            <p:nvPr/>
          </p:nvSpPr>
          <p:spPr>
            <a:xfrm>
              <a:off x="674344" y="272984"/>
              <a:ext cx="11731134" cy="720725"/>
            </a:xfrm>
            <a:prstGeom prst="rect">
              <a:avLst/>
            </a:prstGeom>
          </p:spPr>
          <p:txBody>
            <a:bodyPr lIns="0" tIns="0" rIns="0" bIns="0" rtlCol="0" anchor="t">
              <a:spAutoFit/>
            </a:bodyPr>
            <a:lstStyle/>
            <a:p>
              <a:pPr algn="ctr">
                <a:lnSpc>
                  <a:spcPts val="4200"/>
                </a:lnSpc>
              </a:pPr>
              <a:r>
                <a:rPr lang="en-US" sz="3500">
                  <a:solidFill>
                    <a:srgbClr val="FFFFFF"/>
                  </a:solidFill>
                  <a:latin typeface="Cabin Bold"/>
                </a:rPr>
                <a:t>Three Inside Up</a:t>
              </a:r>
            </a:p>
          </p:txBody>
        </p:sp>
      </p:grpSp>
      <p:grpSp>
        <p:nvGrpSpPr>
          <p:cNvPr id="29" name="Group 29"/>
          <p:cNvGrpSpPr/>
          <p:nvPr/>
        </p:nvGrpSpPr>
        <p:grpSpPr>
          <a:xfrm>
            <a:off x="2311856" y="7846385"/>
            <a:ext cx="9984242" cy="957163"/>
            <a:chOff x="0" y="0"/>
            <a:chExt cx="13312323" cy="1276218"/>
          </a:xfrm>
        </p:grpSpPr>
        <p:grpSp>
          <p:nvGrpSpPr>
            <p:cNvPr id="30" name="Group 30"/>
            <p:cNvGrpSpPr/>
            <p:nvPr/>
          </p:nvGrpSpPr>
          <p:grpSpPr>
            <a:xfrm>
              <a:off x="0" y="0"/>
              <a:ext cx="13312323" cy="1276218"/>
              <a:chOff x="0" y="0"/>
              <a:chExt cx="2090375" cy="200399"/>
            </a:xfrm>
          </p:grpSpPr>
          <p:sp>
            <p:nvSpPr>
              <p:cNvPr id="31" name="Freeform 31"/>
              <p:cNvSpPr/>
              <p:nvPr/>
            </p:nvSpPr>
            <p:spPr>
              <a:xfrm>
                <a:off x="0" y="0"/>
                <a:ext cx="2090375" cy="200399"/>
              </a:xfrm>
              <a:custGeom>
                <a:avLst/>
                <a:gdLst/>
                <a:ahLst/>
                <a:cxnLst/>
                <a:rect l="l" t="t" r="r" b="b"/>
                <a:pathLst>
                  <a:path w="2090375" h="200399">
                    <a:moveTo>
                      <a:pt x="39546" y="0"/>
                    </a:moveTo>
                    <a:lnTo>
                      <a:pt x="2050829" y="0"/>
                    </a:lnTo>
                    <a:cubicBezTo>
                      <a:pt x="2061317" y="0"/>
                      <a:pt x="2071376" y="4166"/>
                      <a:pt x="2078792" y="11583"/>
                    </a:cubicBezTo>
                    <a:cubicBezTo>
                      <a:pt x="2086208" y="18999"/>
                      <a:pt x="2090375" y="29058"/>
                      <a:pt x="2090375" y="39546"/>
                    </a:cubicBezTo>
                    <a:lnTo>
                      <a:pt x="2090375" y="160853"/>
                    </a:lnTo>
                    <a:cubicBezTo>
                      <a:pt x="2090375" y="182693"/>
                      <a:pt x="2072669" y="200399"/>
                      <a:pt x="2050829" y="200399"/>
                    </a:cubicBezTo>
                    <a:lnTo>
                      <a:pt x="39546" y="200399"/>
                    </a:lnTo>
                    <a:cubicBezTo>
                      <a:pt x="29058" y="200399"/>
                      <a:pt x="18999" y="196232"/>
                      <a:pt x="11583" y="188816"/>
                    </a:cubicBezTo>
                    <a:cubicBezTo>
                      <a:pt x="4166" y="181400"/>
                      <a:pt x="0" y="171341"/>
                      <a:pt x="0" y="160853"/>
                    </a:cubicBezTo>
                    <a:lnTo>
                      <a:pt x="0" y="39546"/>
                    </a:lnTo>
                    <a:cubicBezTo>
                      <a:pt x="0" y="17705"/>
                      <a:pt x="17705" y="0"/>
                      <a:pt x="39546" y="0"/>
                    </a:cubicBezTo>
                    <a:close/>
                  </a:path>
                </a:pathLst>
              </a:custGeom>
              <a:solidFill>
                <a:srgbClr val="FAB087"/>
              </a:solidFill>
              <a:ln cap="rnd">
                <a:noFill/>
                <a:prstDash val="solid"/>
                <a:round/>
              </a:ln>
            </p:spPr>
            <p:txBody>
              <a:bodyPr/>
              <a:lstStyle/>
              <a:p>
                <a:endParaRPr lang="en-US"/>
              </a:p>
            </p:txBody>
          </p:sp>
          <p:sp>
            <p:nvSpPr>
              <p:cNvPr id="32" name="TextBox 32"/>
              <p:cNvSpPr txBox="1"/>
              <p:nvPr/>
            </p:nvSpPr>
            <p:spPr>
              <a:xfrm>
                <a:off x="0" y="-38100"/>
                <a:ext cx="2090375" cy="238499"/>
              </a:xfrm>
              <a:prstGeom prst="rect">
                <a:avLst/>
              </a:prstGeom>
            </p:spPr>
            <p:txBody>
              <a:bodyPr lIns="63904" tIns="63904" rIns="63904" bIns="63904" rtlCol="0" anchor="ctr"/>
              <a:lstStyle/>
              <a:p>
                <a:pPr algn="ctr">
                  <a:lnSpc>
                    <a:spcPts val="2659"/>
                  </a:lnSpc>
                  <a:spcBef>
                    <a:spcPct val="0"/>
                  </a:spcBef>
                </a:pPr>
                <a:endParaRPr/>
              </a:p>
            </p:txBody>
          </p:sp>
        </p:grpSp>
        <p:sp>
          <p:nvSpPr>
            <p:cNvPr id="33" name="TextBox 33"/>
            <p:cNvSpPr txBox="1"/>
            <p:nvPr/>
          </p:nvSpPr>
          <p:spPr>
            <a:xfrm>
              <a:off x="674344" y="272984"/>
              <a:ext cx="11731134" cy="720725"/>
            </a:xfrm>
            <a:prstGeom prst="rect">
              <a:avLst/>
            </a:prstGeom>
          </p:spPr>
          <p:txBody>
            <a:bodyPr lIns="0" tIns="0" rIns="0" bIns="0" rtlCol="0" anchor="t">
              <a:spAutoFit/>
            </a:bodyPr>
            <a:lstStyle/>
            <a:p>
              <a:pPr algn="ctr">
                <a:lnSpc>
                  <a:spcPts val="4200"/>
                </a:lnSpc>
              </a:pPr>
              <a:r>
                <a:rPr lang="en-US" sz="3500">
                  <a:solidFill>
                    <a:srgbClr val="FFFFFF"/>
                  </a:solidFill>
                  <a:latin typeface="Cabin Bold"/>
                </a:rPr>
                <a:t>Three Inside Down</a:t>
              </a:r>
            </a:p>
          </p:txBody>
        </p:sp>
      </p:grpSp>
      <p:grpSp>
        <p:nvGrpSpPr>
          <p:cNvPr id="34" name="Group 34"/>
          <p:cNvGrpSpPr/>
          <p:nvPr/>
        </p:nvGrpSpPr>
        <p:grpSpPr>
          <a:xfrm>
            <a:off x="2311856" y="6355404"/>
            <a:ext cx="9984242" cy="957163"/>
            <a:chOff x="0" y="0"/>
            <a:chExt cx="13312323" cy="1276218"/>
          </a:xfrm>
        </p:grpSpPr>
        <p:grpSp>
          <p:nvGrpSpPr>
            <p:cNvPr id="35" name="Group 35"/>
            <p:cNvGrpSpPr/>
            <p:nvPr/>
          </p:nvGrpSpPr>
          <p:grpSpPr>
            <a:xfrm>
              <a:off x="0" y="0"/>
              <a:ext cx="13312323" cy="1276218"/>
              <a:chOff x="0" y="0"/>
              <a:chExt cx="2090375" cy="200399"/>
            </a:xfrm>
          </p:grpSpPr>
          <p:sp>
            <p:nvSpPr>
              <p:cNvPr id="36" name="Freeform 36"/>
              <p:cNvSpPr/>
              <p:nvPr/>
            </p:nvSpPr>
            <p:spPr>
              <a:xfrm>
                <a:off x="0" y="0"/>
                <a:ext cx="2090375" cy="200399"/>
              </a:xfrm>
              <a:custGeom>
                <a:avLst/>
                <a:gdLst/>
                <a:ahLst/>
                <a:cxnLst/>
                <a:rect l="l" t="t" r="r" b="b"/>
                <a:pathLst>
                  <a:path w="2090375" h="200399">
                    <a:moveTo>
                      <a:pt x="39546" y="0"/>
                    </a:moveTo>
                    <a:lnTo>
                      <a:pt x="2050829" y="0"/>
                    </a:lnTo>
                    <a:cubicBezTo>
                      <a:pt x="2061317" y="0"/>
                      <a:pt x="2071376" y="4166"/>
                      <a:pt x="2078792" y="11583"/>
                    </a:cubicBezTo>
                    <a:cubicBezTo>
                      <a:pt x="2086208" y="18999"/>
                      <a:pt x="2090375" y="29058"/>
                      <a:pt x="2090375" y="39546"/>
                    </a:cubicBezTo>
                    <a:lnTo>
                      <a:pt x="2090375" y="160853"/>
                    </a:lnTo>
                    <a:cubicBezTo>
                      <a:pt x="2090375" y="182693"/>
                      <a:pt x="2072669" y="200399"/>
                      <a:pt x="2050829" y="200399"/>
                    </a:cubicBezTo>
                    <a:lnTo>
                      <a:pt x="39546" y="200399"/>
                    </a:lnTo>
                    <a:cubicBezTo>
                      <a:pt x="29058" y="200399"/>
                      <a:pt x="18999" y="196232"/>
                      <a:pt x="11583" y="188816"/>
                    </a:cubicBezTo>
                    <a:cubicBezTo>
                      <a:pt x="4166" y="181400"/>
                      <a:pt x="0" y="171341"/>
                      <a:pt x="0" y="160853"/>
                    </a:cubicBezTo>
                    <a:lnTo>
                      <a:pt x="0" y="39546"/>
                    </a:lnTo>
                    <a:cubicBezTo>
                      <a:pt x="0" y="17705"/>
                      <a:pt x="17705" y="0"/>
                      <a:pt x="39546" y="0"/>
                    </a:cubicBezTo>
                    <a:close/>
                  </a:path>
                </a:pathLst>
              </a:custGeom>
              <a:solidFill>
                <a:srgbClr val="FAB087"/>
              </a:solidFill>
              <a:ln cap="rnd">
                <a:noFill/>
                <a:prstDash val="solid"/>
                <a:round/>
              </a:ln>
            </p:spPr>
            <p:txBody>
              <a:bodyPr/>
              <a:lstStyle/>
              <a:p>
                <a:endParaRPr lang="en-US"/>
              </a:p>
            </p:txBody>
          </p:sp>
          <p:sp>
            <p:nvSpPr>
              <p:cNvPr id="37" name="TextBox 37"/>
              <p:cNvSpPr txBox="1"/>
              <p:nvPr/>
            </p:nvSpPr>
            <p:spPr>
              <a:xfrm>
                <a:off x="0" y="-38100"/>
                <a:ext cx="2090375" cy="238499"/>
              </a:xfrm>
              <a:prstGeom prst="rect">
                <a:avLst/>
              </a:prstGeom>
            </p:spPr>
            <p:txBody>
              <a:bodyPr lIns="63904" tIns="63904" rIns="63904" bIns="63904" rtlCol="0" anchor="ctr"/>
              <a:lstStyle/>
              <a:p>
                <a:pPr algn="ctr">
                  <a:lnSpc>
                    <a:spcPts val="2659"/>
                  </a:lnSpc>
                  <a:spcBef>
                    <a:spcPct val="0"/>
                  </a:spcBef>
                </a:pPr>
                <a:endParaRPr/>
              </a:p>
            </p:txBody>
          </p:sp>
        </p:grpSp>
        <p:sp>
          <p:nvSpPr>
            <p:cNvPr id="38" name="TextBox 38"/>
            <p:cNvSpPr txBox="1"/>
            <p:nvPr/>
          </p:nvSpPr>
          <p:spPr>
            <a:xfrm>
              <a:off x="674344" y="272984"/>
              <a:ext cx="11731134" cy="720725"/>
            </a:xfrm>
            <a:prstGeom prst="rect">
              <a:avLst/>
            </a:prstGeom>
          </p:spPr>
          <p:txBody>
            <a:bodyPr lIns="0" tIns="0" rIns="0" bIns="0" rtlCol="0" anchor="t">
              <a:spAutoFit/>
            </a:bodyPr>
            <a:lstStyle/>
            <a:p>
              <a:pPr algn="ctr">
                <a:lnSpc>
                  <a:spcPts val="4200"/>
                </a:lnSpc>
              </a:pPr>
              <a:r>
                <a:rPr lang="en-US" sz="3500">
                  <a:solidFill>
                    <a:srgbClr val="FFFFFF"/>
                  </a:solidFill>
                  <a:latin typeface="Cabin Bold"/>
                </a:rPr>
                <a:t> Bearish Engulfing</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62887" y="629866"/>
            <a:ext cx="10805913" cy="2355104"/>
            <a:chOff x="0" y="0"/>
            <a:chExt cx="2846002" cy="620274"/>
          </a:xfrm>
        </p:grpSpPr>
        <p:sp>
          <p:nvSpPr>
            <p:cNvPr id="3" name="Freeform 3"/>
            <p:cNvSpPr/>
            <p:nvPr/>
          </p:nvSpPr>
          <p:spPr>
            <a:xfrm>
              <a:off x="0" y="0"/>
              <a:ext cx="2846002" cy="620274"/>
            </a:xfrm>
            <a:custGeom>
              <a:avLst/>
              <a:gdLst/>
              <a:ahLst/>
              <a:cxnLst/>
              <a:rect l="l" t="t" r="r" b="b"/>
              <a:pathLst>
                <a:path w="2846002" h="620274">
                  <a:moveTo>
                    <a:pt x="36539" y="0"/>
                  </a:moveTo>
                  <a:lnTo>
                    <a:pt x="2809463" y="0"/>
                  </a:lnTo>
                  <a:cubicBezTo>
                    <a:pt x="2819154" y="0"/>
                    <a:pt x="2828448" y="3850"/>
                    <a:pt x="2835300" y="10702"/>
                  </a:cubicBezTo>
                  <a:cubicBezTo>
                    <a:pt x="2842152" y="17554"/>
                    <a:pt x="2846002" y="26848"/>
                    <a:pt x="2846002" y="36539"/>
                  </a:cubicBezTo>
                  <a:lnTo>
                    <a:pt x="2846002" y="583735"/>
                  </a:lnTo>
                  <a:cubicBezTo>
                    <a:pt x="2846002" y="603915"/>
                    <a:pt x="2829643" y="620274"/>
                    <a:pt x="2809463" y="620274"/>
                  </a:cubicBezTo>
                  <a:lnTo>
                    <a:pt x="36539" y="620274"/>
                  </a:lnTo>
                  <a:cubicBezTo>
                    <a:pt x="26848" y="620274"/>
                    <a:pt x="17554" y="616425"/>
                    <a:pt x="10702" y="609572"/>
                  </a:cubicBezTo>
                  <a:cubicBezTo>
                    <a:pt x="3850" y="602720"/>
                    <a:pt x="0" y="593426"/>
                    <a:pt x="0" y="583735"/>
                  </a:cubicBezTo>
                  <a:lnTo>
                    <a:pt x="0" y="36539"/>
                  </a:lnTo>
                  <a:cubicBezTo>
                    <a:pt x="0" y="26848"/>
                    <a:pt x="3850" y="17554"/>
                    <a:pt x="10702" y="10702"/>
                  </a:cubicBezTo>
                  <a:cubicBezTo>
                    <a:pt x="17554" y="3850"/>
                    <a:pt x="26848" y="0"/>
                    <a:pt x="36539"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2846002" cy="65837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30493" y="1028700"/>
            <a:ext cx="1982336" cy="1841576"/>
            <a:chOff x="0" y="0"/>
            <a:chExt cx="522097" cy="485024"/>
          </a:xfrm>
        </p:grpSpPr>
        <p:sp>
          <p:nvSpPr>
            <p:cNvPr id="6" name="Freeform 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522097" cy="52312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476250" y="237662"/>
            <a:ext cx="784408" cy="784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198742" y="7410724"/>
            <a:ext cx="592757" cy="5927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5227" y="5412986"/>
            <a:ext cx="8949276" cy="4403348"/>
            <a:chOff x="0" y="0"/>
            <a:chExt cx="2357011" cy="1159730"/>
          </a:xfrm>
        </p:grpSpPr>
        <p:sp>
          <p:nvSpPr>
            <p:cNvPr id="21" name="Freeform 21"/>
            <p:cNvSpPr/>
            <p:nvPr/>
          </p:nvSpPr>
          <p:spPr>
            <a:xfrm>
              <a:off x="0" y="0"/>
              <a:ext cx="2357011" cy="1159730"/>
            </a:xfrm>
            <a:custGeom>
              <a:avLst/>
              <a:gdLst/>
              <a:ahLst/>
              <a:cxnLst/>
              <a:rect l="l" t="t" r="r" b="b"/>
              <a:pathLst>
                <a:path w="2357011" h="1159730">
                  <a:moveTo>
                    <a:pt x="44120" y="0"/>
                  </a:moveTo>
                  <a:lnTo>
                    <a:pt x="2312891" y="0"/>
                  </a:lnTo>
                  <a:cubicBezTo>
                    <a:pt x="2324593" y="0"/>
                    <a:pt x="2335815" y="4648"/>
                    <a:pt x="2344089" y="12922"/>
                  </a:cubicBezTo>
                  <a:cubicBezTo>
                    <a:pt x="2352363" y="21196"/>
                    <a:pt x="2357011" y="32418"/>
                    <a:pt x="2357011" y="44120"/>
                  </a:cubicBezTo>
                  <a:lnTo>
                    <a:pt x="2357011" y="1115610"/>
                  </a:lnTo>
                  <a:cubicBezTo>
                    <a:pt x="2357011" y="1127311"/>
                    <a:pt x="2352363" y="1138533"/>
                    <a:pt x="2344089" y="1146807"/>
                  </a:cubicBezTo>
                  <a:cubicBezTo>
                    <a:pt x="2335815" y="1155081"/>
                    <a:pt x="2324593" y="1159730"/>
                    <a:pt x="2312891" y="1159730"/>
                  </a:cubicBezTo>
                  <a:lnTo>
                    <a:pt x="44120" y="1159730"/>
                  </a:lnTo>
                  <a:cubicBezTo>
                    <a:pt x="32418" y="1159730"/>
                    <a:pt x="21196" y="1155081"/>
                    <a:pt x="12922" y="1146807"/>
                  </a:cubicBezTo>
                  <a:cubicBezTo>
                    <a:pt x="4648" y="1138533"/>
                    <a:pt x="0" y="1127311"/>
                    <a:pt x="0" y="1115610"/>
                  </a:cubicBezTo>
                  <a:lnTo>
                    <a:pt x="0" y="44120"/>
                  </a:lnTo>
                  <a:cubicBezTo>
                    <a:pt x="0" y="32418"/>
                    <a:pt x="4648" y="21196"/>
                    <a:pt x="12922" y="12922"/>
                  </a:cubicBezTo>
                  <a:cubicBezTo>
                    <a:pt x="21196" y="4648"/>
                    <a:pt x="32418" y="0"/>
                    <a:pt x="44120" y="0"/>
                  </a:cubicBezTo>
                  <a:close/>
                </a:path>
              </a:pathLst>
            </a:custGeom>
            <a:solidFill>
              <a:srgbClr val="FDE2DD"/>
            </a:solidFill>
            <a:ln cap="rnd">
              <a:noFill/>
              <a:prstDash val="solid"/>
              <a:round/>
            </a:ln>
          </p:spPr>
          <p:txBody>
            <a:bodyPr/>
            <a:lstStyle/>
            <a:p>
              <a:endParaRPr lang="en-US"/>
            </a:p>
          </p:txBody>
        </p:sp>
        <p:sp>
          <p:nvSpPr>
            <p:cNvPr id="22" name="TextBox 22"/>
            <p:cNvSpPr txBox="1"/>
            <p:nvPr/>
          </p:nvSpPr>
          <p:spPr>
            <a:xfrm>
              <a:off x="0" y="-38100"/>
              <a:ext cx="2357011" cy="119783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6249997" y="3248357"/>
            <a:ext cx="10818803" cy="809824"/>
            <a:chOff x="0" y="0"/>
            <a:chExt cx="2849397" cy="213287"/>
          </a:xfrm>
        </p:grpSpPr>
        <p:sp>
          <p:nvSpPr>
            <p:cNvPr id="24" name="Freeform 24"/>
            <p:cNvSpPr/>
            <p:nvPr/>
          </p:nvSpPr>
          <p:spPr>
            <a:xfrm>
              <a:off x="0" y="0"/>
              <a:ext cx="2849397" cy="213287"/>
            </a:xfrm>
            <a:custGeom>
              <a:avLst/>
              <a:gdLst/>
              <a:ahLst/>
              <a:cxnLst/>
              <a:rect l="l" t="t" r="r" b="b"/>
              <a:pathLst>
                <a:path w="2849397" h="213287">
                  <a:moveTo>
                    <a:pt x="36496" y="0"/>
                  </a:moveTo>
                  <a:lnTo>
                    <a:pt x="2812901" y="0"/>
                  </a:lnTo>
                  <a:cubicBezTo>
                    <a:pt x="2822580" y="0"/>
                    <a:pt x="2831863" y="3845"/>
                    <a:pt x="2838707" y="10689"/>
                  </a:cubicBezTo>
                  <a:cubicBezTo>
                    <a:pt x="2845552" y="17534"/>
                    <a:pt x="2849397" y="26816"/>
                    <a:pt x="2849397" y="36496"/>
                  </a:cubicBezTo>
                  <a:lnTo>
                    <a:pt x="2849397" y="176792"/>
                  </a:lnTo>
                  <a:cubicBezTo>
                    <a:pt x="2849397" y="186471"/>
                    <a:pt x="2845552" y="195754"/>
                    <a:pt x="2838707" y="202598"/>
                  </a:cubicBezTo>
                  <a:cubicBezTo>
                    <a:pt x="2831863" y="209442"/>
                    <a:pt x="2822580" y="213287"/>
                    <a:pt x="2812901" y="213287"/>
                  </a:cubicBezTo>
                  <a:lnTo>
                    <a:pt x="36496" y="213287"/>
                  </a:lnTo>
                  <a:cubicBezTo>
                    <a:pt x="26816" y="213287"/>
                    <a:pt x="17534" y="209442"/>
                    <a:pt x="10689" y="202598"/>
                  </a:cubicBezTo>
                  <a:cubicBezTo>
                    <a:pt x="3845" y="195754"/>
                    <a:pt x="0" y="186471"/>
                    <a:pt x="0" y="176792"/>
                  </a:cubicBezTo>
                  <a:lnTo>
                    <a:pt x="0" y="36496"/>
                  </a:lnTo>
                  <a:cubicBezTo>
                    <a:pt x="0" y="26816"/>
                    <a:pt x="3845" y="17534"/>
                    <a:pt x="10689" y="10689"/>
                  </a:cubicBezTo>
                  <a:cubicBezTo>
                    <a:pt x="17534" y="3845"/>
                    <a:pt x="26816" y="0"/>
                    <a:pt x="36496" y="0"/>
                  </a:cubicBezTo>
                  <a:close/>
                </a:path>
              </a:pathLst>
            </a:custGeom>
            <a:solidFill>
              <a:srgbClr val="FFA857"/>
            </a:solidFill>
            <a:ln cap="rnd">
              <a:noFill/>
              <a:prstDash val="solid"/>
              <a:round/>
            </a:ln>
          </p:spPr>
          <p:txBody>
            <a:bodyPr/>
            <a:lstStyle/>
            <a:p>
              <a:endParaRPr lang="en-US"/>
            </a:p>
          </p:txBody>
        </p:sp>
        <p:sp>
          <p:nvSpPr>
            <p:cNvPr id="25" name="TextBox 25"/>
            <p:cNvSpPr txBox="1"/>
            <p:nvPr/>
          </p:nvSpPr>
          <p:spPr>
            <a:xfrm>
              <a:off x="0" y="-38100"/>
              <a:ext cx="2849397" cy="251387"/>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6537215" y="3398929"/>
            <a:ext cx="10531585" cy="466725"/>
          </a:xfrm>
          <a:prstGeom prst="rect">
            <a:avLst/>
          </a:prstGeom>
        </p:spPr>
        <p:txBody>
          <a:bodyPr lIns="0" tIns="0" rIns="0" bIns="0" rtlCol="0" anchor="t">
            <a:spAutoFit/>
          </a:bodyPr>
          <a:lstStyle/>
          <a:p>
            <a:pPr algn="just">
              <a:lnSpc>
                <a:spcPts val="3600"/>
              </a:lnSpc>
            </a:pPr>
            <a:r>
              <a:rPr lang="en-US" sz="3000">
                <a:solidFill>
                  <a:srgbClr val="000000"/>
                </a:solidFill>
                <a:latin typeface="Cabin"/>
              </a:rPr>
              <a:t>Mô hình nến Bullish Engulfing được hình thành bởi hai cây nến.</a:t>
            </a:r>
          </a:p>
        </p:txBody>
      </p:sp>
      <p:grpSp>
        <p:nvGrpSpPr>
          <p:cNvPr id="27" name="Group 27"/>
          <p:cNvGrpSpPr/>
          <p:nvPr/>
        </p:nvGrpSpPr>
        <p:grpSpPr>
          <a:xfrm>
            <a:off x="85227" y="6909416"/>
            <a:ext cx="8968385" cy="2670540"/>
            <a:chOff x="0" y="0"/>
            <a:chExt cx="2524412" cy="751701"/>
          </a:xfrm>
        </p:grpSpPr>
        <p:sp>
          <p:nvSpPr>
            <p:cNvPr id="28" name="Freeform 28"/>
            <p:cNvSpPr/>
            <p:nvPr/>
          </p:nvSpPr>
          <p:spPr>
            <a:xfrm>
              <a:off x="0" y="0"/>
              <a:ext cx="2524412" cy="751701"/>
            </a:xfrm>
            <a:custGeom>
              <a:avLst/>
              <a:gdLst/>
              <a:ahLst/>
              <a:cxnLst/>
              <a:rect l="l" t="t" r="r" b="b"/>
              <a:pathLst>
                <a:path w="2524412" h="751701">
                  <a:moveTo>
                    <a:pt x="44026" y="0"/>
                  </a:moveTo>
                  <a:lnTo>
                    <a:pt x="2480387" y="0"/>
                  </a:lnTo>
                  <a:cubicBezTo>
                    <a:pt x="2492063" y="0"/>
                    <a:pt x="2503261" y="4638"/>
                    <a:pt x="2511517" y="12895"/>
                  </a:cubicBezTo>
                  <a:cubicBezTo>
                    <a:pt x="2519774" y="21151"/>
                    <a:pt x="2524412" y="32349"/>
                    <a:pt x="2524412" y="44026"/>
                  </a:cubicBezTo>
                  <a:lnTo>
                    <a:pt x="2524412" y="707675"/>
                  </a:lnTo>
                  <a:cubicBezTo>
                    <a:pt x="2524412" y="719352"/>
                    <a:pt x="2519774" y="730550"/>
                    <a:pt x="2511517" y="738806"/>
                  </a:cubicBezTo>
                  <a:cubicBezTo>
                    <a:pt x="2503261" y="747063"/>
                    <a:pt x="2492063" y="751701"/>
                    <a:pt x="2480387" y="751701"/>
                  </a:cubicBezTo>
                  <a:lnTo>
                    <a:pt x="44026" y="751701"/>
                  </a:lnTo>
                  <a:cubicBezTo>
                    <a:pt x="32349" y="751701"/>
                    <a:pt x="21151" y="747063"/>
                    <a:pt x="12895" y="738806"/>
                  </a:cubicBezTo>
                  <a:cubicBezTo>
                    <a:pt x="4638" y="730550"/>
                    <a:pt x="0" y="719352"/>
                    <a:pt x="0" y="707675"/>
                  </a:cubicBezTo>
                  <a:lnTo>
                    <a:pt x="0" y="44026"/>
                  </a:lnTo>
                  <a:cubicBezTo>
                    <a:pt x="0" y="32349"/>
                    <a:pt x="4638" y="21151"/>
                    <a:pt x="12895" y="12895"/>
                  </a:cubicBezTo>
                  <a:cubicBezTo>
                    <a:pt x="21151" y="4638"/>
                    <a:pt x="32349" y="0"/>
                    <a:pt x="44026" y="0"/>
                  </a:cubicBezTo>
                  <a:close/>
                </a:path>
              </a:pathLst>
            </a:custGeom>
            <a:solidFill>
              <a:srgbClr val="F0A6C8"/>
            </a:solidFill>
            <a:ln cap="rnd">
              <a:noFill/>
              <a:prstDash val="solid"/>
              <a:round/>
            </a:ln>
          </p:spPr>
          <p:txBody>
            <a:bodyPr/>
            <a:lstStyle/>
            <a:p>
              <a:endParaRPr lang="en-US"/>
            </a:p>
          </p:txBody>
        </p:sp>
        <p:sp>
          <p:nvSpPr>
            <p:cNvPr id="29" name="TextBox 29"/>
            <p:cNvSpPr txBox="1"/>
            <p:nvPr/>
          </p:nvSpPr>
          <p:spPr>
            <a:xfrm>
              <a:off x="0" y="-38100"/>
              <a:ext cx="2524412" cy="789801"/>
            </a:xfrm>
            <a:prstGeom prst="rect">
              <a:avLst/>
            </a:prstGeom>
          </p:spPr>
          <p:txBody>
            <a:bodyPr lIns="47533" tIns="47533" rIns="47533" bIns="47533" rtlCol="0" anchor="ctr"/>
            <a:lstStyle/>
            <a:p>
              <a:pPr algn="ctr">
                <a:lnSpc>
                  <a:spcPts val="2659"/>
                </a:lnSpc>
                <a:spcBef>
                  <a:spcPct val="0"/>
                </a:spcBef>
              </a:pPr>
              <a:endParaRPr/>
            </a:p>
          </p:txBody>
        </p:sp>
      </p:grpSp>
      <p:grpSp>
        <p:nvGrpSpPr>
          <p:cNvPr id="30" name="Group 30"/>
          <p:cNvGrpSpPr/>
          <p:nvPr/>
        </p:nvGrpSpPr>
        <p:grpSpPr>
          <a:xfrm>
            <a:off x="13945660" y="8445389"/>
            <a:ext cx="480240" cy="554631"/>
            <a:chOff x="0" y="0"/>
            <a:chExt cx="703781" cy="812800"/>
          </a:xfrm>
        </p:grpSpPr>
        <p:sp>
          <p:nvSpPr>
            <p:cNvPr id="31" name="Freeform 31"/>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32" name="TextBox 32"/>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33" name="TextBox 33"/>
          <p:cNvSpPr txBox="1"/>
          <p:nvPr/>
        </p:nvSpPr>
        <p:spPr>
          <a:xfrm>
            <a:off x="6253216" y="1588583"/>
            <a:ext cx="2480719" cy="1149350"/>
          </a:xfrm>
          <a:prstGeom prst="rect">
            <a:avLst/>
          </a:prstGeom>
        </p:spPr>
        <p:txBody>
          <a:bodyPr lIns="0" tIns="0" rIns="0" bIns="0" rtlCol="0" anchor="t">
            <a:spAutoFit/>
          </a:bodyPr>
          <a:lstStyle/>
          <a:p>
            <a:pPr algn="ctr">
              <a:lnSpc>
                <a:spcPts val="8800"/>
              </a:lnSpc>
            </a:pPr>
            <a:r>
              <a:rPr lang="en-US" sz="8000">
                <a:solidFill>
                  <a:srgbClr val="FFFFFF"/>
                </a:solidFill>
                <a:latin typeface="More Sugar"/>
              </a:rPr>
              <a:t> 1</a:t>
            </a:r>
          </a:p>
        </p:txBody>
      </p:sp>
      <p:sp>
        <p:nvSpPr>
          <p:cNvPr id="34" name="TextBox 34"/>
          <p:cNvSpPr txBox="1"/>
          <p:nvPr/>
        </p:nvSpPr>
        <p:spPr>
          <a:xfrm>
            <a:off x="9053612" y="1255442"/>
            <a:ext cx="7045194" cy="1127125"/>
          </a:xfrm>
          <a:prstGeom prst="rect">
            <a:avLst/>
          </a:prstGeom>
        </p:spPr>
        <p:txBody>
          <a:bodyPr lIns="0" tIns="0" rIns="0" bIns="0" rtlCol="0" anchor="t">
            <a:spAutoFit/>
          </a:bodyPr>
          <a:lstStyle/>
          <a:p>
            <a:pPr algn="ctr">
              <a:lnSpc>
                <a:spcPts val="7699"/>
              </a:lnSpc>
            </a:pPr>
            <a:r>
              <a:rPr lang="en-US" sz="6999">
                <a:solidFill>
                  <a:srgbClr val="3C2547"/>
                </a:solidFill>
                <a:latin typeface="Times New Roman"/>
              </a:rPr>
              <a:t>Bullish Engulfing</a:t>
            </a:r>
          </a:p>
        </p:txBody>
      </p:sp>
      <p:sp>
        <p:nvSpPr>
          <p:cNvPr id="35" name="TextBox 35"/>
          <p:cNvSpPr txBox="1"/>
          <p:nvPr/>
        </p:nvSpPr>
        <p:spPr>
          <a:xfrm>
            <a:off x="457141" y="7265203"/>
            <a:ext cx="8257685" cy="1790700"/>
          </a:xfrm>
          <a:prstGeom prst="rect">
            <a:avLst/>
          </a:prstGeom>
        </p:spPr>
        <p:txBody>
          <a:bodyPr lIns="0" tIns="0" rIns="0" bIns="0" rtlCol="0" anchor="t">
            <a:spAutoFit/>
          </a:bodyPr>
          <a:lstStyle/>
          <a:p>
            <a:pPr marL="647698" lvl="1" indent="-323849" algn="just">
              <a:lnSpc>
                <a:spcPts val="3599"/>
              </a:lnSpc>
              <a:buFont typeface="Arial"/>
              <a:buChar char="•"/>
            </a:pPr>
            <a:r>
              <a:rPr lang="en-US" sz="2999">
                <a:solidFill>
                  <a:srgbClr val="000000"/>
                </a:solidFill>
                <a:latin typeface="Cabin"/>
              </a:rPr>
              <a:t>Cây nến đầu tiên phải là nến giảm</a:t>
            </a:r>
          </a:p>
          <a:p>
            <a:pPr marL="647698" lvl="1" indent="-323849" algn="just">
              <a:lnSpc>
                <a:spcPts val="3599"/>
              </a:lnSpc>
              <a:buFont typeface="Arial"/>
              <a:buChar char="•"/>
            </a:pPr>
            <a:r>
              <a:rPr lang="en-US" sz="2999">
                <a:solidFill>
                  <a:srgbClr val="000000"/>
                </a:solidFill>
                <a:latin typeface="Cabin"/>
              </a:rPr>
              <a:t>Cây nến thứ hai phải là nến tăng</a:t>
            </a:r>
          </a:p>
          <a:p>
            <a:pPr marL="647698" lvl="1" indent="-323849" algn="just">
              <a:lnSpc>
                <a:spcPts val="3599"/>
              </a:lnSpc>
              <a:buFont typeface="Arial"/>
              <a:buChar char="•"/>
            </a:pPr>
            <a:r>
              <a:rPr lang="en-US" sz="2999">
                <a:solidFill>
                  <a:srgbClr val="000000"/>
                </a:solidFill>
                <a:latin typeface="Cabin"/>
              </a:rPr>
              <a:t>Thân nến thứ hai phải che phủ hoàn toàn thân nến thứ nhất</a:t>
            </a:r>
          </a:p>
        </p:txBody>
      </p:sp>
      <p:sp>
        <p:nvSpPr>
          <p:cNvPr id="36" name="TextBox 36"/>
          <p:cNvSpPr txBox="1"/>
          <p:nvPr/>
        </p:nvSpPr>
        <p:spPr>
          <a:xfrm>
            <a:off x="476250" y="5769778"/>
            <a:ext cx="8238576" cy="895350"/>
          </a:xfrm>
          <a:prstGeom prst="rect">
            <a:avLst/>
          </a:prstGeom>
        </p:spPr>
        <p:txBody>
          <a:bodyPr lIns="0" tIns="0" rIns="0" bIns="0" rtlCol="0" anchor="t">
            <a:spAutoFit/>
          </a:bodyPr>
          <a:lstStyle/>
          <a:p>
            <a:pPr algn="l">
              <a:lnSpc>
                <a:spcPts val="3599"/>
              </a:lnSpc>
            </a:pPr>
            <a:r>
              <a:rPr lang="en-US" sz="2999">
                <a:solidFill>
                  <a:srgbClr val="000000"/>
                </a:solidFill>
                <a:latin typeface="Quicksand Bold"/>
              </a:rPr>
              <a:t>Dưới đây là cách xác định mô hình nến Bullish Engulfing:</a:t>
            </a:r>
          </a:p>
        </p:txBody>
      </p:sp>
      <p:sp>
        <p:nvSpPr>
          <p:cNvPr id="37" name="Freeform 37"/>
          <p:cNvSpPr/>
          <p:nvPr/>
        </p:nvSpPr>
        <p:spPr>
          <a:xfrm>
            <a:off x="9318561" y="4953463"/>
            <a:ext cx="8242154" cy="4626492"/>
          </a:xfrm>
          <a:custGeom>
            <a:avLst/>
            <a:gdLst/>
            <a:ahLst/>
            <a:cxnLst/>
            <a:rect l="l" t="t" r="r" b="b"/>
            <a:pathLst>
              <a:path w="8242154" h="4626492">
                <a:moveTo>
                  <a:pt x="0" y="0"/>
                </a:moveTo>
                <a:lnTo>
                  <a:pt x="8242155" y="0"/>
                </a:lnTo>
                <a:lnTo>
                  <a:pt x="8242155" y="4626493"/>
                </a:lnTo>
                <a:lnTo>
                  <a:pt x="0" y="4626493"/>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62887" y="629866"/>
            <a:ext cx="10805913" cy="2355104"/>
            <a:chOff x="0" y="0"/>
            <a:chExt cx="2846002" cy="620274"/>
          </a:xfrm>
        </p:grpSpPr>
        <p:sp>
          <p:nvSpPr>
            <p:cNvPr id="3" name="Freeform 3"/>
            <p:cNvSpPr/>
            <p:nvPr/>
          </p:nvSpPr>
          <p:spPr>
            <a:xfrm>
              <a:off x="0" y="0"/>
              <a:ext cx="2846002" cy="620274"/>
            </a:xfrm>
            <a:custGeom>
              <a:avLst/>
              <a:gdLst/>
              <a:ahLst/>
              <a:cxnLst/>
              <a:rect l="l" t="t" r="r" b="b"/>
              <a:pathLst>
                <a:path w="2846002" h="620274">
                  <a:moveTo>
                    <a:pt x="36539" y="0"/>
                  </a:moveTo>
                  <a:lnTo>
                    <a:pt x="2809463" y="0"/>
                  </a:lnTo>
                  <a:cubicBezTo>
                    <a:pt x="2819154" y="0"/>
                    <a:pt x="2828448" y="3850"/>
                    <a:pt x="2835300" y="10702"/>
                  </a:cubicBezTo>
                  <a:cubicBezTo>
                    <a:pt x="2842152" y="17554"/>
                    <a:pt x="2846002" y="26848"/>
                    <a:pt x="2846002" y="36539"/>
                  </a:cubicBezTo>
                  <a:lnTo>
                    <a:pt x="2846002" y="583735"/>
                  </a:lnTo>
                  <a:cubicBezTo>
                    <a:pt x="2846002" y="603915"/>
                    <a:pt x="2829643" y="620274"/>
                    <a:pt x="2809463" y="620274"/>
                  </a:cubicBezTo>
                  <a:lnTo>
                    <a:pt x="36539" y="620274"/>
                  </a:lnTo>
                  <a:cubicBezTo>
                    <a:pt x="26848" y="620274"/>
                    <a:pt x="17554" y="616425"/>
                    <a:pt x="10702" y="609572"/>
                  </a:cubicBezTo>
                  <a:cubicBezTo>
                    <a:pt x="3850" y="602720"/>
                    <a:pt x="0" y="593426"/>
                    <a:pt x="0" y="583735"/>
                  </a:cubicBezTo>
                  <a:lnTo>
                    <a:pt x="0" y="36539"/>
                  </a:lnTo>
                  <a:cubicBezTo>
                    <a:pt x="0" y="26848"/>
                    <a:pt x="3850" y="17554"/>
                    <a:pt x="10702" y="10702"/>
                  </a:cubicBezTo>
                  <a:cubicBezTo>
                    <a:pt x="17554" y="3850"/>
                    <a:pt x="26848" y="0"/>
                    <a:pt x="36539"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2846002" cy="65837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30493" y="1028700"/>
            <a:ext cx="1982336" cy="1841576"/>
            <a:chOff x="0" y="0"/>
            <a:chExt cx="522097" cy="485024"/>
          </a:xfrm>
        </p:grpSpPr>
        <p:sp>
          <p:nvSpPr>
            <p:cNvPr id="6" name="Freeform 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522097" cy="52312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476250" y="237662"/>
            <a:ext cx="784408" cy="784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198742" y="7410724"/>
            <a:ext cx="592757" cy="5927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4336" y="4596672"/>
            <a:ext cx="8949276" cy="5522189"/>
            <a:chOff x="0" y="0"/>
            <a:chExt cx="2357011" cy="1454404"/>
          </a:xfrm>
        </p:grpSpPr>
        <p:sp>
          <p:nvSpPr>
            <p:cNvPr id="21" name="Freeform 21"/>
            <p:cNvSpPr/>
            <p:nvPr/>
          </p:nvSpPr>
          <p:spPr>
            <a:xfrm>
              <a:off x="0" y="0"/>
              <a:ext cx="2357011" cy="1454404"/>
            </a:xfrm>
            <a:custGeom>
              <a:avLst/>
              <a:gdLst/>
              <a:ahLst/>
              <a:cxnLst/>
              <a:rect l="l" t="t" r="r" b="b"/>
              <a:pathLst>
                <a:path w="2357011" h="1454404">
                  <a:moveTo>
                    <a:pt x="44120" y="0"/>
                  </a:moveTo>
                  <a:lnTo>
                    <a:pt x="2312891" y="0"/>
                  </a:lnTo>
                  <a:cubicBezTo>
                    <a:pt x="2324593" y="0"/>
                    <a:pt x="2335815" y="4648"/>
                    <a:pt x="2344089" y="12922"/>
                  </a:cubicBezTo>
                  <a:cubicBezTo>
                    <a:pt x="2352363" y="21196"/>
                    <a:pt x="2357011" y="32418"/>
                    <a:pt x="2357011" y="44120"/>
                  </a:cubicBezTo>
                  <a:lnTo>
                    <a:pt x="2357011" y="1410284"/>
                  </a:lnTo>
                  <a:cubicBezTo>
                    <a:pt x="2357011" y="1421985"/>
                    <a:pt x="2352363" y="1433207"/>
                    <a:pt x="2344089" y="1441481"/>
                  </a:cubicBezTo>
                  <a:cubicBezTo>
                    <a:pt x="2335815" y="1449755"/>
                    <a:pt x="2324593" y="1454404"/>
                    <a:pt x="2312891" y="1454404"/>
                  </a:cubicBezTo>
                  <a:lnTo>
                    <a:pt x="44120" y="1454404"/>
                  </a:lnTo>
                  <a:cubicBezTo>
                    <a:pt x="32418" y="1454404"/>
                    <a:pt x="21196" y="1449755"/>
                    <a:pt x="12922" y="1441481"/>
                  </a:cubicBezTo>
                  <a:cubicBezTo>
                    <a:pt x="4648" y="1433207"/>
                    <a:pt x="0" y="1421985"/>
                    <a:pt x="0" y="1410284"/>
                  </a:cubicBezTo>
                  <a:lnTo>
                    <a:pt x="0" y="44120"/>
                  </a:lnTo>
                  <a:cubicBezTo>
                    <a:pt x="0" y="32418"/>
                    <a:pt x="4648" y="21196"/>
                    <a:pt x="12922" y="12922"/>
                  </a:cubicBezTo>
                  <a:cubicBezTo>
                    <a:pt x="21196" y="4648"/>
                    <a:pt x="32418" y="0"/>
                    <a:pt x="44120" y="0"/>
                  </a:cubicBezTo>
                  <a:close/>
                </a:path>
              </a:pathLst>
            </a:custGeom>
            <a:solidFill>
              <a:srgbClr val="FDE2DD"/>
            </a:solidFill>
            <a:ln cap="rnd">
              <a:noFill/>
              <a:prstDash val="solid"/>
              <a:round/>
            </a:ln>
          </p:spPr>
          <p:txBody>
            <a:bodyPr/>
            <a:lstStyle/>
            <a:p>
              <a:endParaRPr lang="en-US"/>
            </a:p>
          </p:txBody>
        </p:sp>
        <p:sp>
          <p:nvSpPr>
            <p:cNvPr id="22" name="TextBox 22"/>
            <p:cNvSpPr txBox="1"/>
            <p:nvPr/>
          </p:nvSpPr>
          <p:spPr>
            <a:xfrm>
              <a:off x="0" y="-38100"/>
              <a:ext cx="2357011" cy="1492504"/>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6249997" y="3248357"/>
            <a:ext cx="10818803" cy="938739"/>
            <a:chOff x="0" y="0"/>
            <a:chExt cx="2849397" cy="247240"/>
          </a:xfrm>
        </p:grpSpPr>
        <p:sp>
          <p:nvSpPr>
            <p:cNvPr id="24" name="Freeform 24"/>
            <p:cNvSpPr/>
            <p:nvPr/>
          </p:nvSpPr>
          <p:spPr>
            <a:xfrm>
              <a:off x="0" y="0"/>
              <a:ext cx="2849397" cy="247240"/>
            </a:xfrm>
            <a:custGeom>
              <a:avLst/>
              <a:gdLst/>
              <a:ahLst/>
              <a:cxnLst/>
              <a:rect l="l" t="t" r="r" b="b"/>
              <a:pathLst>
                <a:path w="2849397" h="247240">
                  <a:moveTo>
                    <a:pt x="36496" y="0"/>
                  </a:moveTo>
                  <a:lnTo>
                    <a:pt x="2812901" y="0"/>
                  </a:lnTo>
                  <a:cubicBezTo>
                    <a:pt x="2822580" y="0"/>
                    <a:pt x="2831863" y="3845"/>
                    <a:pt x="2838707" y="10689"/>
                  </a:cubicBezTo>
                  <a:cubicBezTo>
                    <a:pt x="2845552" y="17534"/>
                    <a:pt x="2849397" y="26816"/>
                    <a:pt x="2849397" y="36496"/>
                  </a:cubicBezTo>
                  <a:lnTo>
                    <a:pt x="2849397" y="210745"/>
                  </a:lnTo>
                  <a:cubicBezTo>
                    <a:pt x="2849397" y="230900"/>
                    <a:pt x="2833057" y="247240"/>
                    <a:pt x="2812901" y="247240"/>
                  </a:cubicBezTo>
                  <a:lnTo>
                    <a:pt x="36496" y="247240"/>
                  </a:lnTo>
                  <a:cubicBezTo>
                    <a:pt x="26816" y="247240"/>
                    <a:pt x="17534" y="243395"/>
                    <a:pt x="10689" y="236551"/>
                  </a:cubicBezTo>
                  <a:cubicBezTo>
                    <a:pt x="3845" y="229706"/>
                    <a:pt x="0" y="220424"/>
                    <a:pt x="0" y="210745"/>
                  </a:cubicBezTo>
                  <a:lnTo>
                    <a:pt x="0" y="36496"/>
                  </a:lnTo>
                  <a:cubicBezTo>
                    <a:pt x="0" y="26816"/>
                    <a:pt x="3845" y="17534"/>
                    <a:pt x="10689" y="10689"/>
                  </a:cubicBezTo>
                  <a:cubicBezTo>
                    <a:pt x="17534" y="3845"/>
                    <a:pt x="26816" y="0"/>
                    <a:pt x="36496" y="0"/>
                  </a:cubicBezTo>
                  <a:close/>
                </a:path>
              </a:pathLst>
            </a:custGeom>
            <a:solidFill>
              <a:srgbClr val="FFA857"/>
            </a:solidFill>
            <a:ln cap="rnd">
              <a:noFill/>
              <a:prstDash val="solid"/>
              <a:round/>
            </a:ln>
          </p:spPr>
          <p:txBody>
            <a:bodyPr/>
            <a:lstStyle/>
            <a:p>
              <a:endParaRPr lang="en-US"/>
            </a:p>
          </p:txBody>
        </p:sp>
        <p:sp>
          <p:nvSpPr>
            <p:cNvPr id="25" name="TextBox 25"/>
            <p:cNvSpPr txBox="1"/>
            <p:nvPr/>
          </p:nvSpPr>
          <p:spPr>
            <a:xfrm>
              <a:off x="0" y="-38100"/>
              <a:ext cx="2849397" cy="28534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6537215" y="3448513"/>
            <a:ext cx="10531585" cy="466725"/>
          </a:xfrm>
          <a:prstGeom prst="rect">
            <a:avLst/>
          </a:prstGeom>
        </p:spPr>
        <p:txBody>
          <a:bodyPr lIns="0" tIns="0" rIns="0" bIns="0" rtlCol="0" anchor="t">
            <a:spAutoFit/>
          </a:bodyPr>
          <a:lstStyle/>
          <a:p>
            <a:pPr algn="just">
              <a:lnSpc>
                <a:spcPts val="3600"/>
              </a:lnSpc>
            </a:pPr>
            <a:r>
              <a:rPr lang="en-US" sz="3000">
                <a:solidFill>
                  <a:srgbClr val="000000"/>
                </a:solidFill>
                <a:latin typeface="Cabin"/>
              </a:rPr>
              <a:t>Mô hình nến Three Inside Up được hình thành bởi ba cây nến. </a:t>
            </a:r>
          </a:p>
        </p:txBody>
      </p:sp>
      <p:grpSp>
        <p:nvGrpSpPr>
          <p:cNvPr id="27" name="Group 27"/>
          <p:cNvGrpSpPr/>
          <p:nvPr/>
        </p:nvGrpSpPr>
        <p:grpSpPr>
          <a:xfrm>
            <a:off x="104336" y="6294060"/>
            <a:ext cx="8949276" cy="3824801"/>
            <a:chOff x="0" y="0"/>
            <a:chExt cx="2519033" cy="1076601"/>
          </a:xfrm>
        </p:grpSpPr>
        <p:sp>
          <p:nvSpPr>
            <p:cNvPr id="28" name="Freeform 28"/>
            <p:cNvSpPr/>
            <p:nvPr/>
          </p:nvSpPr>
          <p:spPr>
            <a:xfrm>
              <a:off x="0" y="0"/>
              <a:ext cx="2519033" cy="1076601"/>
            </a:xfrm>
            <a:custGeom>
              <a:avLst/>
              <a:gdLst/>
              <a:ahLst/>
              <a:cxnLst/>
              <a:rect l="l" t="t" r="r" b="b"/>
              <a:pathLst>
                <a:path w="2519033" h="1076601">
                  <a:moveTo>
                    <a:pt x="44120" y="0"/>
                  </a:moveTo>
                  <a:lnTo>
                    <a:pt x="2474914" y="0"/>
                  </a:lnTo>
                  <a:cubicBezTo>
                    <a:pt x="2486615" y="0"/>
                    <a:pt x="2497837" y="4648"/>
                    <a:pt x="2506111" y="12922"/>
                  </a:cubicBezTo>
                  <a:cubicBezTo>
                    <a:pt x="2514385" y="21196"/>
                    <a:pt x="2519033" y="32418"/>
                    <a:pt x="2519033" y="44120"/>
                  </a:cubicBezTo>
                  <a:lnTo>
                    <a:pt x="2519033" y="1032482"/>
                  </a:lnTo>
                  <a:cubicBezTo>
                    <a:pt x="2519033" y="1044183"/>
                    <a:pt x="2514385" y="1055405"/>
                    <a:pt x="2506111" y="1063679"/>
                  </a:cubicBezTo>
                  <a:cubicBezTo>
                    <a:pt x="2497837" y="1071953"/>
                    <a:pt x="2486615" y="1076601"/>
                    <a:pt x="2474914" y="1076601"/>
                  </a:cubicBezTo>
                  <a:lnTo>
                    <a:pt x="44120" y="1076601"/>
                  </a:lnTo>
                  <a:cubicBezTo>
                    <a:pt x="32418" y="1076601"/>
                    <a:pt x="21196" y="1071953"/>
                    <a:pt x="12922" y="1063679"/>
                  </a:cubicBezTo>
                  <a:cubicBezTo>
                    <a:pt x="4648" y="1055405"/>
                    <a:pt x="0" y="1044183"/>
                    <a:pt x="0" y="1032482"/>
                  </a:cubicBezTo>
                  <a:lnTo>
                    <a:pt x="0" y="44120"/>
                  </a:lnTo>
                  <a:cubicBezTo>
                    <a:pt x="0" y="32418"/>
                    <a:pt x="4648" y="21196"/>
                    <a:pt x="12922" y="12922"/>
                  </a:cubicBezTo>
                  <a:cubicBezTo>
                    <a:pt x="21196" y="4648"/>
                    <a:pt x="32418" y="0"/>
                    <a:pt x="44120" y="0"/>
                  </a:cubicBezTo>
                  <a:close/>
                </a:path>
              </a:pathLst>
            </a:custGeom>
            <a:solidFill>
              <a:srgbClr val="F0A6C8"/>
            </a:solidFill>
            <a:ln cap="rnd">
              <a:noFill/>
              <a:prstDash val="solid"/>
              <a:round/>
            </a:ln>
          </p:spPr>
          <p:txBody>
            <a:bodyPr/>
            <a:lstStyle/>
            <a:p>
              <a:endParaRPr lang="en-US"/>
            </a:p>
          </p:txBody>
        </p:sp>
        <p:sp>
          <p:nvSpPr>
            <p:cNvPr id="29" name="TextBox 29"/>
            <p:cNvSpPr txBox="1"/>
            <p:nvPr/>
          </p:nvSpPr>
          <p:spPr>
            <a:xfrm>
              <a:off x="0" y="-38100"/>
              <a:ext cx="2519033" cy="1114701"/>
            </a:xfrm>
            <a:prstGeom prst="rect">
              <a:avLst/>
            </a:prstGeom>
          </p:spPr>
          <p:txBody>
            <a:bodyPr lIns="47533" tIns="47533" rIns="47533" bIns="47533" rtlCol="0" anchor="ctr"/>
            <a:lstStyle/>
            <a:p>
              <a:pPr algn="ctr">
                <a:lnSpc>
                  <a:spcPts val="2659"/>
                </a:lnSpc>
                <a:spcBef>
                  <a:spcPct val="0"/>
                </a:spcBef>
              </a:pPr>
              <a:endParaRPr/>
            </a:p>
          </p:txBody>
        </p:sp>
      </p:grpSp>
      <p:grpSp>
        <p:nvGrpSpPr>
          <p:cNvPr id="30" name="Group 30"/>
          <p:cNvGrpSpPr/>
          <p:nvPr/>
        </p:nvGrpSpPr>
        <p:grpSpPr>
          <a:xfrm>
            <a:off x="13945660" y="8445389"/>
            <a:ext cx="480240" cy="554631"/>
            <a:chOff x="0" y="0"/>
            <a:chExt cx="703781" cy="812800"/>
          </a:xfrm>
        </p:grpSpPr>
        <p:sp>
          <p:nvSpPr>
            <p:cNvPr id="31" name="Freeform 31"/>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32" name="TextBox 32"/>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33" name="TextBox 33"/>
          <p:cNvSpPr txBox="1"/>
          <p:nvPr/>
        </p:nvSpPr>
        <p:spPr>
          <a:xfrm>
            <a:off x="6253216" y="1588583"/>
            <a:ext cx="2480719" cy="1149350"/>
          </a:xfrm>
          <a:prstGeom prst="rect">
            <a:avLst/>
          </a:prstGeom>
        </p:spPr>
        <p:txBody>
          <a:bodyPr lIns="0" tIns="0" rIns="0" bIns="0" rtlCol="0" anchor="t">
            <a:spAutoFit/>
          </a:bodyPr>
          <a:lstStyle/>
          <a:p>
            <a:pPr algn="ctr">
              <a:lnSpc>
                <a:spcPts val="8800"/>
              </a:lnSpc>
            </a:pPr>
            <a:r>
              <a:rPr lang="en-US" sz="8000">
                <a:solidFill>
                  <a:srgbClr val="FFFFFF"/>
                </a:solidFill>
                <a:latin typeface="More Sugar"/>
              </a:rPr>
              <a:t>2</a:t>
            </a:r>
          </a:p>
        </p:txBody>
      </p:sp>
      <p:sp>
        <p:nvSpPr>
          <p:cNvPr id="34" name="TextBox 34"/>
          <p:cNvSpPr txBox="1"/>
          <p:nvPr/>
        </p:nvSpPr>
        <p:spPr>
          <a:xfrm>
            <a:off x="9053612" y="1533021"/>
            <a:ext cx="7045194" cy="1127125"/>
          </a:xfrm>
          <a:prstGeom prst="rect">
            <a:avLst/>
          </a:prstGeom>
        </p:spPr>
        <p:txBody>
          <a:bodyPr lIns="0" tIns="0" rIns="0" bIns="0" rtlCol="0" anchor="t">
            <a:spAutoFit/>
          </a:bodyPr>
          <a:lstStyle/>
          <a:p>
            <a:pPr algn="ctr">
              <a:lnSpc>
                <a:spcPts val="7699"/>
              </a:lnSpc>
            </a:pPr>
            <a:r>
              <a:rPr lang="en-US" sz="6999">
                <a:solidFill>
                  <a:srgbClr val="3C2547"/>
                </a:solidFill>
                <a:latin typeface="Times New Roman"/>
              </a:rPr>
              <a:t>Three Inside Up</a:t>
            </a:r>
          </a:p>
        </p:txBody>
      </p:sp>
      <p:sp>
        <p:nvSpPr>
          <p:cNvPr id="35" name="TextBox 35"/>
          <p:cNvSpPr txBox="1"/>
          <p:nvPr/>
        </p:nvSpPr>
        <p:spPr>
          <a:xfrm>
            <a:off x="392848" y="6583753"/>
            <a:ext cx="8372251" cy="32099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Cabin"/>
              </a:rPr>
              <a:t>Cây nến đầu tiên phải là nến giảm</a:t>
            </a:r>
          </a:p>
          <a:p>
            <a:pPr marL="647700" lvl="1" indent="-323850" algn="just">
              <a:lnSpc>
                <a:spcPts val="3600"/>
              </a:lnSpc>
              <a:buFont typeface="Arial"/>
              <a:buChar char="•"/>
            </a:pPr>
            <a:r>
              <a:rPr lang="en-US" sz="3000">
                <a:solidFill>
                  <a:srgbClr val="000000"/>
                </a:solidFill>
                <a:latin typeface="Cabin"/>
              </a:rPr>
              <a:t>Cây nến thứ hai phải là nến tăng</a:t>
            </a:r>
          </a:p>
          <a:p>
            <a:pPr marL="647700" lvl="1" indent="-323850" algn="just">
              <a:lnSpc>
                <a:spcPts val="3600"/>
              </a:lnSpc>
              <a:buFont typeface="Arial"/>
              <a:buChar char="•"/>
            </a:pPr>
            <a:r>
              <a:rPr lang="en-US" sz="3000">
                <a:solidFill>
                  <a:srgbClr val="000000"/>
                </a:solidFill>
                <a:latin typeface="Cabin"/>
              </a:rPr>
              <a:t>Lý tưởng nhất là giá đóng cửa của cây nến thứ hai phải nằm trên mức 50% của thân nến thứ nhất</a:t>
            </a:r>
          </a:p>
          <a:p>
            <a:pPr marL="647700" lvl="1" indent="-323850" algn="just">
              <a:lnSpc>
                <a:spcPts val="3600"/>
              </a:lnSpc>
              <a:buFont typeface="Arial"/>
              <a:buChar char="•"/>
            </a:pPr>
            <a:r>
              <a:rPr lang="en-US" sz="3000">
                <a:solidFill>
                  <a:srgbClr val="000000"/>
                </a:solidFill>
                <a:latin typeface="Cabin"/>
              </a:rPr>
              <a:t>Cây nến thứ ba phải đóng cửa phía trên mức giá mở cửa của cây nến đầu tiên</a:t>
            </a:r>
          </a:p>
        </p:txBody>
      </p:sp>
      <p:sp>
        <p:nvSpPr>
          <p:cNvPr id="36" name="TextBox 36"/>
          <p:cNvSpPr txBox="1"/>
          <p:nvPr/>
        </p:nvSpPr>
        <p:spPr>
          <a:xfrm>
            <a:off x="665913" y="4989135"/>
            <a:ext cx="7347638" cy="895350"/>
          </a:xfrm>
          <a:prstGeom prst="rect">
            <a:avLst/>
          </a:prstGeom>
        </p:spPr>
        <p:txBody>
          <a:bodyPr lIns="0" tIns="0" rIns="0" bIns="0" rtlCol="0" anchor="t">
            <a:spAutoFit/>
          </a:bodyPr>
          <a:lstStyle/>
          <a:p>
            <a:pPr algn="l">
              <a:lnSpc>
                <a:spcPts val="3599"/>
              </a:lnSpc>
            </a:pPr>
            <a:r>
              <a:rPr lang="en-US" sz="2999">
                <a:solidFill>
                  <a:srgbClr val="000000"/>
                </a:solidFill>
                <a:latin typeface="Cabin Bold"/>
              </a:rPr>
              <a:t>Dưới đây là cách xác định mô hình nến Three Inside Up:</a:t>
            </a:r>
          </a:p>
        </p:txBody>
      </p:sp>
      <p:sp>
        <p:nvSpPr>
          <p:cNvPr id="37" name="Freeform 37"/>
          <p:cNvSpPr/>
          <p:nvPr/>
        </p:nvSpPr>
        <p:spPr>
          <a:xfrm>
            <a:off x="9528198" y="4734077"/>
            <a:ext cx="8493884" cy="5132172"/>
          </a:xfrm>
          <a:custGeom>
            <a:avLst/>
            <a:gdLst/>
            <a:ahLst/>
            <a:cxnLst/>
            <a:rect l="l" t="t" r="r" b="b"/>
            <a:pathLst>
              <a:path w="8493884" h="5132172">
                <a:moveTo>
                  <a:pt x="0" y="0"/>
                </a:moveTo>
                <a:lnTo>
                  <a:pt x="8493884" y="0"/>
                </a:lnTo>
                <a:lnTo>
                  <a:pt x="8493884" y="5132172"/>
                </a:lnTo>
                <a:lnTo>
                  <a:pt x="0" y="5132172"/>
                </a:lnTo>
                <a:lnTo>
                  <a:pt x="0" y="0"/>
                </a:lnTo>
                <a:close/>
              </a:path>
            </a:pathLst>
          </a:custGeom>
          <a:blipFill>
            <a:blip r:embed="rId4"/>
            <a:stretch>
              <a:fillRect l="-5587" r="-1777"/>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62887" y="629866"/>
            <a:ext cx="10805913" cy="2355104"/>
            <a:chOff x="0" y="0"/>
            <a:chExt cx="2846002" cy="620274"/>
          </a:xfrm>
        </p:grpSpPr>
        <p:sp>
          <p:nvSpPr>
            <p:cNvPr id="3" name="Freeform 3"/>
            <p:cNvSpPr/>
            <p:nvPr/>
          </p:nvSpPr>
          <p:spPr>
            <a:xfrm>
              <a:off x="0" y="0"/>
              <a:ext cx="2846002" cy="620274"/>
            </a:xfrm>
            <a:custGeom>
              <a:avLst/>
              <a:gdLst/>
              <a:ahLst/>
              <a:cxnLst/>
              <a:rect l="l" t="t" r="r" b="b"/>
              <a:pathLst>
                <a:path w="2846002" h="620274">
                  <a:moveTo>
                    <a:pt x="36539" y="0"/>
                  </a:moveTo>
                  <a:lnTo>
                    <a:pt x="2809463" y="0"/>
                  </a:lnTo>
                  <a:cubicBezTo>
                    <a:pt x="2819154" y="0"/>
                    <a:pt x="2828448" y="3850"/>
                    <a:pt x="2835300" y="10702"/>
                  </a:cubicBezTo>
                  <a:cubicBezTo>
                    <a:pt x="2842152" y="17554"/>
                    <a:pt x="2846002" y="26848"/>
                    <a:pt x="2846002" y="36539"/>
                  </a:cubicBezTo>
                  <a:lnTo>
                    <a:pt x="2846002" y="583735"/>
                  </a:lnTo>
                  <a:cubicBezTo>
                    <a:pt x="2846002" y="603915"/>
                    <a:pt x="2829643" y="620274"/>
                    <a:pt x="2809463" y="620274"/>
                  </a:cubicBezTo>
                  <a:lnTo>
                    <a:pt x="36539" y="620274"/>
                  </a:lnTo>
                  <a:cubicBezTo>
                    <a:pt x="26848" y="620274"/>
                    <a:pt x="17554" y="616425"/>
                    <a:pt x="10702" y="609572"/>
                  </a:cubicBezTo>
                  <a:cubicBezTo>
                    <a:pt x="3850" y="602720"/>
                    <a:pt x="0" y="593426"/>
                    <a:pt x="0" y="583735"/>
                  </a:cubicBezTo>
                  <a:lnTo>
                    <a:pt x="0" y="36539"/>
                  </a:lnTo>
                  <a:cubicBezTo>
                    <a:pt x="0" y="26848"/>
                    <a:pt x="3850" y="17554"/>
                    <a:pt x="10702" y="10702"/>
                  </a:cubicBezTo>
                  <a:cubicBezTo>
                    <a:pt x="17554" y="3850"/>
                    <a:pt x="26848" y="0"/>
                    <a:pt x="36539"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2846002" cy="65837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30493" y="1028700"/>
            <a:ext cx="1982336" cy="1841576"/>
            <a:chOff x="0" y="0"/>
            <a:chExt cx="522097" cy="485024"/>
          </a:xfrm>
        </p:grpSpPr>
        <p:sp>
          <p:nvSpPr>
            <p:cNvPr id="6" name="Freeform 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522097" cy="52312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476250" y="237662"/>
            <a:ext cx="784408" cy="784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198742" y="7410724"/>
            <a:ext cx="592757" cy="5927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4336" y="4596672"/>
            <a:ext cx="8949276" cy="4839300"/>
            <a:chOff x="0" y="0"/>
            <a:chExt cx="2357011" cy="1274548"/>
          </a:xfrm>
        </p:grpSpPr>
        <p:sp>
          <p:nvSpPr>
            <p:cNvPr id="21" name="Freeform 21"/>
            <p:cNvSpPr/>
            <p:nvPr/>
          </p:nvSpPr>
          <p:spPr>
            <a:xfrm>
              <a:off x="0" y="0"/>
              <a:ext cx="2357011" cy="1274548"/>
            </a:xfrm>
            <a:custGeom>
              <a:avLst/>
              <a:gdLst/>
              <a:ahLst/>
              <a:cxnLst/>
              <a:rect l="l" t="t" r="r" b="b"/>
              <a:pathLst>
                <a:path w="2357011" h="1274548">
                  <a:moveTo>
                    <a:pt x="44120" y="0"/>
                  </a:moveTo>
                  <a:lnTo>
                    <a:pt x="2312891" y="0"/>
                  </a:lnTo>
                  <a:cubicBezTo>
                    <a:pt x="2324593" y="0"/>
                    <a:pt x="2335815" y="4648"/>
                    <a:pt x="2344089" y="12922"/>
                  </a:cubicBezTo>
                  <a:cubicBezTo>
                    <a:pt x="2352363" y="21196"/>
                    <a:pt x="2357011" y="32418"/>
                    <a:pt x="2357011" y="44120"/>
                  </a:cubicBezTo>
                  <a:lnTo>
                    <a:pt x="2357011" y="1230429"/>
                  </a:lnTo>
                  <a:cubicBezTo>
                    <a:pt x="2357011" y="1242130"/>
                    <a:pt x="2352363" y="1253352"/>
                    <a:pt x="2344089" y="1261626"/>
                  </a:cubicBezTo>
                  <a:cubicBezTo>
                    <a:pt x="2335815" y="1269900"/>
                    <a:pt x="2324593" y="1274548"/>
                    <a:pt x="2312891" y="1274548"/>
                  </a:cubicBezTo>
                  <a:lnTo>
                    <a:pt x="44120" y="1274548"/>
                  </a:lnTo>
                  <a:cubicBezTo>
                    <a:pt x="32418" y="1274548"/>
                    <a:pt x="21196" y="1269900"/>
                    <a:pt x="12922" y="1261626"/>
                  </a:cubicBezTo>
                  <a:cubicBezTo>
                    <a:pt x="4648" y="1253352"/>
                    <a:pt x="0" y="1242130"/>
                    <a:pt x="0" y="1230429"/>
                  </a:cubicBezTo>
                  <a:lnTo>
                    <a:pt x="0" y="44120"/>
                  </a:lnTo>
                  <a:cubicBezTo>
                    <a:pt x="0" y="32418"/>
                    <a:pt x="4648" y="21196"/>
                    <a:pt x="12922" y="12922"/>
                  </a:cubicBezTo>
                  <a:cubicBezTo>
                    <a:pt x="21196" y="4648"/>
                    <a:pt x="32418" y="0"/>
                    <a:pt x="44120" y="0"/>
                  </a:cubicBezTo>
                  <a:close/>
                </a:path>
              </a:pathLst>
            </a:custGeom>
            <a:solidFill>
              <a:srgbClr val="FDE2DD"/>
            </a:solidFill>
            <a:ln cap="rnd">
              <a:noFill/>
              <a:prstDash val="solid"/>
              <a:round/>
            </a:ln>
          </p:spPr>
          <p:txBody>
            <a:bodyPr/>
            <a:lstStyle/>
            <a:p>
              <a:endParaRPr lang="en-US"/>
            </a:p>
          </p:txBody>
        </p:sp>
        <p:sp>
          <p:nvSpPr>
            <p:cNvPr id="22" name="TextBox 22"/>
            <p:cNvSpPr txBox="1"/>
            <p:nvPr/>
          </p:nvSpPr>
          <p:spPr>
            <a:xfrm>
              <a:off x="0" y="-38100"/>
              <a:ext cx="2357011" cy="1312648"/>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6249997" y="3248357"/>
            <a:ext cx="10818803" cy="910164"/>
            <a:chOff x="0" y="0"/>
            <a:chExt cx="2849397" cy="239714"/>
          </a:xfrm>
        </p:grpSpPr>
        <p:sp>
          <p:nvSpPr>
            <p:cNvPr id="24" name="Freeform 24"/>
            <p:cNvSpPr/>
            <p:nvPr/>
          </p:nvSpPr>
          <p:spPr>
            <a:xfrm>
              <a:off x="0" y="0"/>
              <a:ext cx="2849397" cy="239714"/>
            </a:xfrm>
            <a:custGeom>
              <a:avLst/>
              <a:gdLst/>
              <a:ahLst/>
              <a:cxnLst/>
              <a:rect l="l" t="t" r="r" b="b"/>
              <a:pathLst>
                <a:path w="2849397" h="239714">
                  <a:moveTo>
                    <a:pt x="36496" y="0"/>
                  </a:moveTo>
                  <a:lnTo>
                    <a:pt x="2812901" y="0"/>
                  </a:lnTo>
                  <a:cubicBezTo>
                    <a:pt x="2822580" y="0"/>
                    <a:pt x="2831863" y="3845"/>
                    <a:pt x="2838707" y="10689"/>
                  </a:cubicBezTo>
                  <a:cubicBezTo>
                    <a:pt x="2845552" y="17534"/>
                    <a:pt x="2849397" y="26816"/>
                    <a:pt x="2849397" y="36496"/>
                  </a:cubicBezTo>
                  <a:lnTo>
                    <a:pt x="2849397" y="203219"/>
                  </a:lnTo>
                  <a:cubicBezTo>
                    <a:pt x="2849397" y="212898"/>
                    <a:pt x="2845552" y="222181"/>
                    <a:pt x="2838707" y="229025"/>
                  </a:cubicBezTo>
                  <a:cubicBezTo>
                    <a:pt x="2831863" y="235869"/>
                    <a:pt x="2822580" y="239714"/>
                    <a:pt x="2812901" y="239714"/>
                  </a:cubicBezTo>
                  <a:lnTo>
                    <a:pt x="36496" y="239714"/>
                  </a:lnTo>
                  <a:cubicBezTo>
                    <a:pt x="26816" y="239714"/>
                    <a:pt x="17534" y="235869"/>
                    <a:pt x="10689" y="229025"/>
                  </a:cubicBezTo>
                  <a:cubicBezTo>
                    <a:pt x="3845" y="222181"/>
                    <a:pt x="0" y="212898"/>
                    <a:pt x="0" y="203219"/>
                  </a:cubicBezTo>
                  <a:lnTo>
                    <a:pt x="0" y="36496"/>
                  </a:lnTo>
                  <a:cubicBezTo>
                    <a:pt x="0" y="26816"/>
                    <a:pt x="3845" y="17534"/>
                    <a:pt x="10689" y="10689"/>
                  </a:cubicBezTo>
                  <a:cubicBezTo>
                    <a:pt x="17534" y="3845"/>
                    <a:pt x="26816" y="0"/>
                    <a:pt x="36496" y="0"/>
                  </a:cubicBezTo>
                  <a:close/>
                </a:path>
              </a:pathLst>
            </a:custGeom>
            <a:solidFill>
              <a:srgbClr val="FFA857"/>
            </a:solidFill>
            <a:ln cap="rnd">
              <a:noFill/>
              <a:prstDash val="solid"/>
              <a:round/>
            </a:ln>
          </p:spPr>
          <p:txBody>
            <a:bodyPr/>
            <a:lstStyle/>
            <a:p>
              <a:endParaRPr lang="en-US"/>
            </a:p>
          </p:txBody>
        </p:sp>
        <p:sp>
          <p:nvSpPr>
            <p:cNvPr id="25" name="TextBox 25"/>
            <p:cNvSpPr txBox="1"/>
            <p:nvPr/>
          </p:nvSpPr>
          <p:spPr>
            <a:xfrm>
              <a:off x="0" y="-38100"/>
              <a:ext cx="2849397" cy="277814"/>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6537215" y="3458038"/>
            <a:ext cx="10531585" cy="447675"/>
          </a:xfrm>
          <a:prstGeom prst="rect">
            <a:avLst/>
          </a:prstGeom>
        </p:spPr>
        <p:txBody>
          <a:bodyPr lIns="0" tIns="0" rIns="0" bIns="0" rtlCol="0" anchor="t">
            <a:spAutoFit/>
          </a:bodyPr>
          <a:lstStyle/>
          <a:p>
            <a:pPr algn="just">
              <a:lnSpc>
                <a:spcPts val="3599"/>
              </a:lnSpc>
            </a:pPr>
            <a:r>
              <a:rPr lang="en-US" sz="2999">
                <a:solidFill>
                  <a:srgbClr val="000000"/>
                </a:solidFill>
                <a:latin typeface="Cabin"/>
              </a:rPr>
              <a:t>Mô hình nến Bearish Engulfing được hình thành bởi hai cây nến. </a:t>
            </a:r>
          </a:p>
        </p:txBody>
      </p:sp>
      <p:grpSp>
        <p:nvGrpSpPr>
          <p:cNvPr id="27" name="Group 27"/>
          <p:cNvGrpSpPr/>
          <p:nvPr/>
        </p:nvGrpSpPr>
        <p:grpSpPr>
          <a:xfrm>
            <a:off x="104336" y="6019713"/>
            <a:ext cx="8949276" cy="3238587"/>
            <a:chOff x="0" y="0"/>
            <a:chExt cx="2519033" cy="911594"/>
          </a:xfrm>
        </p:grpSpPr>
        <p:sp>
          <p:nvSpPr>
            <p:cNvPr id="28" name="Freeform 28"/>
            <p:cNvSpPr/>
            <p:nvPr/>
          </p:nvSpPr>
          <p:spPr>
            <a:xfrm>
              <a:off x="0" y="0"/>
              <a:ext cx="2519033" cy="911594"/>
            </a:xfrm>
            <a:custGeom>
              <a:avLst/>
              <a:gdLst/>
              <a:ahLst/>
              <a:cxnLst/>
              <a:rect l="l" t="t" r="r" b="b"/>
              <a:pathLst>
                <a:path w="2519033" h="911594">
                  <a:moveTo>
                    <a:pt x="44120" y="0"/>
                  </a:moveTo>
                  <a:lnTo>
                    <a:pt x="2474914" y="0"/>
                  </a:lnTo>
                  <a:cubicBezTo>
                    <a:pt x="2486615" y="0"/>
                    <a:pt x="2497837" y="4648"/>
                    <a:pt x="2506111" y="12922"/>
                  </a:cubicBezTo>
                  <a:cubicBezTo>
                    <a:pt x="2514385" y="21196"/>
                    <a:pt x="2519033" y="32418"/>
                    <a:pt x="2519033" y="44120"/>
                  </a:cubicBezTo>
                  <a:lnTo>
                    <a:pt x="2519033" y="867475"/>
                  </a:lnTo>
                  <a:cubicBezTo>
                    <a:pt x="2519033" y="879176"/>
                    <a:pt x="2514385" y="890398"/>
                    <a:pt x="2506111" y="898672"/>
                  </a:cubicBezTo>
                  <a:cubicBezTo>
                    <a:pt x="2497837" y="906946"/>
                    <a:pt x="2486615" y="911594"/>
                    <a:pt x="2474914" y="911594"/>
                  </a:cubicBezTo>
                  <a:lnTo>
                    <a:pt x="44120" y="911594"/>
                  </a:lnTo>
                  <a:cubicBezTo>
                    <a:pt x="32418" y="911594"/>
                    <a:pt x="21196" y="906946"/>
                    <a:pt x="12922" y="898672"/>
                  </a:cubicBezTo>
                  <a:cubicBezTo>
                    <a:pt x="4648" y="890398"/>
                    <a:pt x="0" y="879176"/>
                    <a:pt x="0" y="867475"/>
                  </a:cubicBezTo>
                  <a:lnTo>
                    <a:pt x="0" y="44120"/>
                  </a:lnTo>
                  <a:cubicBezTo>
                    <a:pt x="0" y="32418"/>
                    <a:pt x="4648" y="21196"/>
                    <a:pt x="12922" y="12922"/>
                  </a:cubicBezTo>
                  <a:cubicBezTo>
                    <a:pt x="21196" y="4648"/>
                    <a:pt x="32418" y="0"/>
                    <a:pt x="44120" y="0"/>
                  </a:cubicBezTo>
                  <a:close/>
                </a:path>
              </a:pathLst>
            </a:custGeom>
            <a:solidFill>
              <a:srgbClr val="F0A6C8"/>
            </a:solidFill>
            <a:ln cap="rnd">
              <a:noFill/>
              <a:prstDash val="solid"/>
              <a:round/>
            </a:ln>
          </p:spPr>
          <p:txBody>
            <a:bodyPr/>
            <a:lstStyle/>
            <a:p>
              <a:endParaRPr lang="en-US"/>
            </a:p>
          </p:txBody>
        </p:sp>
        <p:sp>
          <p:nvSpPr>
            <p:cNvPr id="29" name="TextBox 29"/>
            <p:cNvSpPr txBox="1"/>
            <p:nvPr/>
          </p:nvSpPr>
          <p:spPr>
            <a:xfrm>
              <a:off x="0" y="-38100"/>
              <a:ext cx="2519033" cy="949694"/>
            </a:xfrm>
            <a:prstGeom prst="rect">
              <a:avLst/>
            </a:prstGeom>
          </p:spPr>
          <p:txBody>
            <a:bodyPr lIns="47533" tIns="47533" rIns="47533" bIns="47533" rtlCol="0" anchor="ctr"/>
            <a:lstStyle/>
            <a:p>
              <a:pPr algn="ctr">
                <a:lnSpc>
                  <a:spcPts val="2659"/>
                </a:lnSpc>
                <a:spcBef>
                  <a:spcPct val="0"/>
                </a:spcBef>
              </a:pPr>
              <a:endParaRPr/>
            </a:p>
          </p:txBody>
        </p:sp>
      </p:grpSp>
      <p:grpSp>
        <p:nvGrpSpPr>
          <p:cNvPr id="30" name="Group 30"/>
          <p:cNvGrpSpPr/>
          <p:nvPr/>
        </p:nvGrpSpPr>
        <p:grpSpPr>
          <a:xfrm>
            <a:off x="13945660" y="8445389"/>
            <a:ext cx="480240" cy="554631"/>
            <a:chOff x="0" y="0"/>
            <a:chExt cx="703781" cy="812800"/>
          </a:xfrm>
        </p:grpSpPr>
        <p:sp>
          <p:nvSpPr>
            <p:cNvPr id="31" name="Freeform 31"/>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32" name="TextBox 32"/>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33" name="TextBox 33"/>
          <p:cNvSpPr txBox="1"/>
          <p:nvPr/>
        </p:nvSpPr>
        <p:spPr>
          <a:xfrm>
            <a:off x="6253216" y="1588583"/>
            <a:ext cx="2480719" cy="1149350"/>
          </a:xfrm>
          <a:prstGeom prst="rect">
            <a:avLst/>
          </a:prstGeom>
        </p:spPr>
        <p:txBody>
          <a:bodyPr lIns="0" tIns="0" rIns="0" bIns="0" rtlCol="0" anchor="t">
            <a:spAutoFit/>
          </a:bodyPr>
          <a:lstStyle/>
          <a:p>
            <a:pPr algn="ctr">
              <a:lnSpc>
                <a:spcPts val="8800"/>
              </a:lnSpc>
            </a:pPr>
            <a:r>
              <a:rPr lang="en-US" sz="8000">
                <a:solidFill>
                  <a:srgbClr val="FFFFFF"/>
                </a:solidFill>
                <a:latin typeface="More Sugar"/>
              </a:rPr>
              <a:t>3</a:t>
            </a:r>
          </a:p>
        </p:txBody>
      </p:sp>
      <p:sp>
        <p:nvSpPr>
          <p:cNvPr id="34" name="TextBox 34"/>
          <p:cNvSpPr txBox="1"/>
          <p:nvPr/>
        </p:nvSpPr>
        <p:spPr>
          <a:xfrm>
            <a:off x="9053612" y="1533021"/>
            <a:ext cx="7045194" cy="1127125"/>
          </a:xfrm>
          <a:prstGeom prst="rect">
            <a:avLst/>
          </a:prstGeom>
        </p:spPr>
        <p:txBody>
          <a:bodyPr lIns="0" tIns="0" rIns="0" bIns="0" rtlCol="0" anchor="t">
            <a:spAutoFit/>
          </a:bodyPr>
          <a:lstStyle/>
          <a:p>
            <a:pPr algn="ctr">
              <a:lnSpc>
                <a:spcPts val="7699"/>
              </a:lnSpc>
            </a:pPr>
            <a:r>
              <a:rPr lang="en-US" sz="6999">
                <a:solidFill>
                  <a:srgbClr val="3C2547"/>
                </a:solidFill>
                <a:latin typeface="Times New Roman"/>
              </a:rPr>
              <a:t> Bearish Engulfing</a:t>
            </a:r>
          </a:p>
        </p:txBody>
      </p:sp>
      <p:sp>
        <p:nvSpPr>
          <p:cNvPr id="35" name="TextBox 35"/>
          <p:cNvSpPr txBox="1"/>
          <p:nvPr/>
        </p:nvSpPr>
        <p:spPr>
          <a:xfrm>
            <a:off x="340080" y="6605805"/>
            <a:ext cx="8372251" cy="18383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Cabin"/>
              </a:rPr>
              <a:t>Cây nến đầu tiên phải là nến tăng</a:t>
            </a:r>
          </a:p>
          <a:p>
            <a:pPr marL="647700" lvl="1" indent="-323850" algn="just">
              <a:lnSpc>
                <a:spcPts val="3600"/>
              </a:lnSpc>
              <a:buFont typeface="Arial"/>
              <a:buChar char="•"/>
            </a:pPr>
            <a:r>
              <a:rPr lang="en-US" sz="3000">
                <a:solidFill>
                  <a:srgbClr val="000000"/>
                </a:solidFill>
                <a:latin typeface="Cabin"/>
              </a:rPr>
              <a:t>Cây nến thứ hai phải là nến giảm</a:t>
            </a:r>
          </a:p>
          <a:p>
            <a:pPr marL="647700" lvl="1" indent="-323850" algn="just">
              <a:lnSpc>
                <a:spcPts val="3600"/>
              </a:lnSpc>
              <a:buFont typeface="Arial"/>
              <a:buChar char="•"/>
            </a:pPr>
            <a:r>
              <a:rPr lang="en-US" sz="3000">
                <a:solidFill>
                  <a:srgbClr val="000000"/>
                </a:solidFill>
                <a:latin typeface="Cabin"/>
              </a:rPr>
              <a:t>Thân nến thứ hai phải che phủ hoàn toàn thân nến thứ nhất</a:t>
            </a:r>
          </a:p>
        </p:txBody>
      </p:sp>
      <p:sp>
        <p:nvSpPr>
          <p:cNvPr id="36" name="TextBox 36"/>
          <p:cNvSpPr txBox="1"/>
          <p:nvPr/>
        </p:nvSpPr>
        <p:spPr>
          <a:xfrm>
            <a:off x="476250" y="4881780"/>
            <a:ext cx="7720371" cy="923925"/>
          </a:xfrm>
          <a:prstGeom prst="rect">
            <a:avLst/>
          </a:prstGeom>
        </p:spPr>
        <p:txBody>
          <a:bodyPr lIns="0" tIns="0" rIns="0" bIns="0" rtlCol="0" anchor="t">
            <a:spAutoFit/>
          </a:bodyPr>
          <a:lstStyle/>
          <a:p>
            <a:pPr algn="l">
              <a:lnSpc>
                <a:spcPts val="3600"/>
              </a:lnSpc>
            </a:pPr>
            <a:r>
              <a:rPr lang="en-US" sz="3000">
                <a:solidFill>
                  <a:srgbClr val="000000"/>
                </a:solidFill>
                <a:latin typeface="Cabin Bold"/>
              </a:rPr>
              <a:t>Dưới đây là cách xác định mô hình nến Bearish Engulfing:</a:t>
            </a:r>
          </a:p>
        </p:txBody>
      </p:sp>
      <p:sp>
        <p:nvSpPr>
          <p:cNvPr id="37" name="Freeform 37"/>
          <p:cNvSpPr/>
          <p:nvPr/>
        </p:nvSpPr>
        <p:spPr>
          <a:xfrm>
            <a:off x="9420337" y="5030620"/>
            <a:ext cx="8366021" cy="4760207"/>
          </a:xfrm>
          <a:custGeom>
            <a:avLst/>
            <a:gdLst/>
            <a:ahLst/>
            <a:cxnLst/>
            <a:rect l="l" t="t" r="r" b="b"/>
            <a:pathLst>
              <a:path w="8366021" h="4760207">
                <a:moveTo>
                  <a:pt x="0" y="0"/>
                </a:moveTo>
                <a:lnTo>
                  <a:pt x="8366022" y="0"/>
                </a:lnTo>
                <a:lnTo>
                  <a:pt x="8366022" y="4760207"/>
                </a:lnTo>
                <a:lnTo>
                  <a:pt x="0" y="4760207"/>
                </a:lnTo>
                <a:lnTo>
                  <a:pt x="0" y="0"/>
                </a:lnTo>
                <a:close/>
              </a:path>
            </a:pathLst>
          </a:custGeom>
          <a:blipFill>
            <a:blip r:embed="rId4"/>
            <a:stretch>
              <a:fillRect l="-7993" b="-6897"/>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D4FF"/>
        </a:solidFill>
        <a:effectLst/>
      </p:bgPr>
    </p:bg>
    <p:spTree>
      <p:nvGrpSpPr>
        <p:cNvPr id="1" name=""/>
        <p:cNvGrpSpPr/>
        <p:nvPr/>
      </p:nvGrpSpPr>
      <p:grpSpPr>
        <a:xfrm>
          <a:off x="0" y="0"/>
          <a:ext cx="0" cy="0"/>
          <a:chOff x="0" y="0"/>
          <a:chExt cx="0" cy="0"/>
        </a:xfrm>
      </p:grpSpPr>
      <p:grpSp>
        <p:nvGrpSpPr>
          <p:cNvPr id="2" name="Group 2"/>
          <p:cNvGrpSpPr/>
          <p:nvPr/>
        </p:nvGrpSpPr>
        <p:grpSpPr>
          <a:xfrm>
            <a:off x="-166811" y="-154401"/>
            <a:ext cx="18671496" cy="3040964"/>
            <a:chOff x="0" y="0"/>
            <a:chExt cx="4917596" cy="800912"/>
          </a:xfrm>
        </p:grpSpPr>
        <p:sp>
          <p:nvSpPr>
            <p:cNvPr id="3" name="Freeform 3"/>
            <p:cNvSpPr/>
            <p:nvPr/>
          </p:nvSpPr>
          <p:spPr>
            <a:xfrm>
              <a:off x="0" y="0"/>
              <a:ext cx="4917596" cy="800912"/>
            </a:xfrm>
            <a:custGeom>
              <a:avLst/>
              <a:gdLst/>
              <a:ahLst/>
              <a:cxnLst/>
              <a:rect l="l" t="t" r="r" b="b"/>
              <a:pathLst>
                <a:path w="4917596" h="800912">
                  <a:moveTo>
                    <a:pt x="0" y="0"/>
                  </a:moveTo>
                  <a:lnTo>
                    <a:pt x="4917596" y="0"/>
                  </a:lnTo>
                  <a:lnTo>
                    <a:pt x="4917596" y="800912"/>
                  </a:lnTo>
                  <a:lnTo>
                    <a:pt x="0" y="800912"/>
                  </a:lnTo>
                  <a:close/>
                </a:path>
              </a:pathLst>
            </a:custGeom>
            <a:solidFill>
              <a:srgbClr val="F2F1ED"/>
            </a:solidFill>
            <a:ln w="28575" cap="sq">
              <a:solidFill>
                <a:srgbClr val="124469"/>
              </a:solidFill>
              <a:prstDash val="solid"/>
              <a:miter/>
            </a:ln>
          </p:spPr>
          <p:txBody>
            <a:bodyPr/>
            <a:lstStyle/>
            <a:p>
              <a:endParaRPr lang="en-US"/>
            </a:p>
          </p:txBody>
        </p:sp>
        <p:sp>
          <p:nvSpPr>
            <p:cNvPr id="4" name="TextBox 4"/>
            <p:cNvSpPr txBox="1"/>
            <p:nvPr/>
          </p:nvSpPr>
          <p:spPr>
            <a:xfrm>
              <a:off x="0" y="-38100"/>
              <a:ext cx="4917596" cy="839012"/>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1028700" y="1047750"/>
            <a:ext cx="12362379" cy="923925"/>
          </a:xfrm>
          <a:prstGeom prst="rect">
            <a:avLst/>
          </a:prstGeom>
        </p:spPr>
        <p:txBody>
          <a:bodyPr lIns="0" tIns="0" rIns="0" bIns="0" rtlCol="0" anchor="t">
            <a:spAutoFit/>
          </a:bodyPr>
          <a:lstStyle/>
          <a:p>
            <a:pPr algn="l">
              <a:lnSpc>
                <a:spcPts val="7200"/>
              </a:lnSpc>
            </a:pPr>
            <a:r>
              <a:rPr lang="en-US" sz="6000">
                <a:solidFill>
                  <a:srgbClr val="124469"/>
                </a:solidFill>
                <a:latin typeface="Sigmar One"/>
              </a:rPr>
              <a:t>THÀNH VIÊN NHÓM </a:t>
            </a:r>
          </a:p>
        </p:txBody>
      </p:sp>
      <p:grpSp>
        <p:nvGrpSpPr>
          <p:cNvPr id="6" name="Group 6"/>
          <p:cNvGrpSpPr/>
          <p:nvPr/>
        </p:nvGrpSpPr>
        <p:grpSpPr>
          <a:xfrm>
            <a:off x="2765340" y="3698447"/>
            <a:ext cx="5959560" cy="864868"/>
            <a:chOff x="0" y="0"/>
            <a:chExt cx="7946080" cy="1153158"/>
          </a:xfrm>
        </p:grpSpPr>
        <p:sp>
          <p:nvSpPr>
            <p:cNvPr id="7" name="TextBox 7"/>
            <p:cNvSpPr txBox="1"/>
            <p:nvPr/>
          </p:nvSpPr>
          <p:spPr>
            <a:xfrm>
              <a:off x="0" y="-57123"/>
              <a:ext cx="7946080" cy="654050"/>
            </a:xfrm>
            <a:prstGeom prst="rect">
              <a:avLst/>
            </a:prstGeom>
          </p:spPr>
          <p:txBody>
            <a:bodyPr lIns="0" tIns="0" rIns="0" bIns="0" rtlCol="0" anchor="t">
              <a:spAutoFit/>
            </a:bodyPr>
            <a:lstStyle/>
            <a:p>
              <a:pPr algn="l">
                <a:lnSpc>
                  <a:spcPts val="4199"/>
                </a:lnSpc>
              </a:pPr>
              <a:r>
                <a:rPr lang="en-US" sz="2999">
                  <a:solidFill>
                    <a:srgbClr val="124469"/>
                  </a:solidFill>
                  <a:latin typeface="Cabin Bold"/>
                </a:rPr>
                <a:t>NGUYỄN VIỆT THÀNH</a:t>
              </a:r>
            </a:p>
          </p:txBody>
        </p:sp>
        <p:sp>
          <p:nvSpPr>
            <p:cNvPr id="8" name="TextBox 8"/>
            <p:cNvSpPr txBox="1"/>
            <p:nvPr/>
          </p:nvSpPr>
          <p:spPr>
            <a:xfrm>
              <a:off x="0" y="703285"/>
              <a:ext cx="7946080" cy="4497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24469"/>
                  </a:solidFill>
                  <a:latin typeface="Cabin Bold"/>
                </a:rPr>
                <a:t>TRƯỞNG NHÓM</a:t>
              </a:r>
            </a:p>
          </p:txBody>
        </p:sp>
      </p:grpSp>
      <p:grpSp>
        <p:nvGrpSpPr>
          <p:cNvPr id="9" name="Group 9"/>
          <p:cNvGrpSpPr/>
          <p:nvPr/>
        </p:nvGrpSpPr>
        <p:grpSpPr>
          <a:xfrm>
            <a:off x="2765340" y="8210124"/>
            <a:ext cx="5959560" cy="861058"/>
            <a:chOff x="0" y="0"/>
            <a:chExt cx="7946080" cy="1148078"/>
          </a:xfrm>
        </p:grpSpPr>
        <p:sp>
          <p:nvSpPr>
            <p:cNvPr id="10" name="TextBox 10"/>
            <p:cNvSpPr txBox="1"/>
            <p:nvPr/>
          </p:nvSpPr>
          <p:spPr>
            <a:xfrm>
              <a:off x="0" y="-57123"/>
              <a:ext cx="7946080" cy="654050"/>
            </a:xfrm>
            <a:prstGeom prst="rect">
              <a:avLst/>
            </a:prstGeom>
          </p:spPr>
          <p:txBody>
            <a:bodyPr lIns="0" tIns="0" rIns="0" bIns="0" rtlCol="0" anchor="t">
              <a:spAutoFit/>
            </a:bodyPr>
            <a:lstStyle/>
            <a:p>
              <a:pPr algn="l">
                <a:lnSpc>
                  <a:spcPts val="4199"/>
                </a:lnSpc>
              </a:pPr>
              <a:r>
                <a:rPr lang="en-US" sz="2999">
                  <a:solidFill>
                    <a:srgbClr val="124469"/>
                  </a:solidFill>
                  <a:latin typeface="Cabin Bold"/>
                </a:rPr>
                <a:t>NGÔ THỊ LỆ HỒNG</a:t>
              </a:r>
            </a:p>
          </p:txBody>
        </p:sp>
        <p:sp>
          <p:nvSpPr>
            <p:cNvPr id="11" name="TextBox 11"/>
            <p:cNvSpPr txBox="1"/>
            <p:nvPr/>
          </p:nvSpPr>
          <p:spPr>
            <a:xfrm>
              <a:off x="0" y="698205"/>
              <a:ext cx="7946080" cy="4497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24469"/>
                  </a:solidFill>
                  <a:latin typeface="Cabin"/>
                </a:rPr>
                <a:t>THÀNH VIÊN</a:t>
              </a:r>
            </a:p>
          </p:txBody>
        </p:sp>
      </p:grpSp>
      <p:grpSp>
        <p:nvGrpSpPr>
          <p:cNvPr id="12" name="Group 12"/>
          <p:cNvGrpSpPr/>
          <p:nvPr/>
        </p:nvGrpSpPr>
        <p:grpSpPr>
          <a:xfrm>
            <a:off x="2765340" y="6267161"/>
            <a:ext cx="5959560" cy="861058"/>
            <a:chOff x="0" y="0"/>
            <a:chExt cx="7946080" cy="1148078"/>
          </a:xfrm>
        </p:grpSpPr>
        <p:sp>
          <p:nvSpPr>
            <p:cNvPr id="13" name="TextBox 13"/>
            <p:cNvSpPr txBox="1"/>
            <p:nvPr/>
          </p:nvSpPr>
          <p:spPr>
            <a:xfrm>
              <a:off x="0" y="-57123"/>
              <a:ext cx="7946080" cy="654050"/>
            </a:xfrm>
            <a:prstGeom prst="rect">
              <a:avLst/>
            </a:prstGeom>
          </p:spPr>
          <p:txBody>
            <a:bodyPr lIns="0" tIns="0" rIns="0" bIns="0" rtlCol="0" anchor="t">
              <a:spAutoFit/>
            </a:bodyPr>
            <a:lstStyle/>
            <a:p>
              <a:pPr algn="l">
                <a:lnSpc>
                  <a:spcPts val="4199"/>
                </a:lnSpc>
              </a:pPr>
              <a:r>
                <a:rPr lang="en-US" sz="2999">
                  <a:solidFill>
                    <a:srgbClr val="124469"/>
                  </a:solidFill>
                  <a:latin typeface="Cabin Bold"/>
                </a:rPr>
                <a:t>HỒ PHẠM TRƯỜNG AN</a:t>
              </a:r>
            </a:p>
          </p:txBody>
        </p:sp>
        <p:sp>
          <p:nvSpPr>
            <p:cNvPr id="14" name="TextBox 14"/>
            <p:cNvSpPr txBox="1"/>
            <p:nvPr/>
          </p:nvSpPr>
          <p:spPr>
            <a:xfrm>
              <a:off x="0" y="698205"/>
              <a:ext cx="7946080" cy="4497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24469"/>
                  </a:solidFill>
                  <a:latin typeface="Cabin"/>
                </a:rPr>
                <a:t>THÀNH VIÊN </a:t>
              </a:r>
            </a:p>
          </p:txBody>
        </p:sp>
      </p:grpSp>
      <p:sp>
        <p:nvSpPr>
          <p:cNvPr id="15" name="Freeform 15"/>
          <p:cNvSpPr/>
          <p:nvPr/>
        </p:nvSpPr>
        <p:spPr>
          <a:xfrm rot="653615" flipH="1">
            <a:off x="12448021" y="2018414"/>
            <a:ext cx="2678873" cy="2678873"/>
          </a:xfrm>
          <a:custGeom>
            <a:avLst/>
            <a:gdLst/>
            <a:ahLst/>
            <a:cxnLst/>
            <a:rect l="l" t="t" r="r" b="b"/>
            <a:pathLst>
              <a:path w="2678873" h="2678873">
                <a:moveTo>
                  <a:pt x="2678873" y="0"/>
                </a:moveTo>
                <a:lnTo>
                  <a:pt x="0" y="0"/>
                </a:lnTo>
                <a:lnTo>
                  <a:pt x="0" y="2678873"/>
                </a:lnTo>
                <a:lnTo>
                  <a:pt x="2678873" y="2678873"/>
                </a:lnTo>
                <a:lnTo>
                  <a:pt x="267887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rot="-656480">
            <a:off x="14867526" y="3459965"/>
            <a:ext cx="1231994" cy="1628838"/>
          </a:xfrm>
          <a:custGeom>
            <a:avLst/>
            <a:gdLst/>
            <a:ahLst/>
            <a:cxnLst/>
            <a:rect l="l" t="t" r="r" b="b"/>
            <a:pathLst>
              <a:path w="1231994" h="1628838">
                <a:moveTo>
                  <a:pt x="0" y="0"/>
                </a:moveTo>
                <a:lnTo>
                  <a:pt x="1231994" y="0"/>
                </a:lnTo>
                <a:lnTo>
                  <a:pt x="1231994" y="1628838"/>
                </a:lnTo>
                <a:lnTo>
                  <a:pt x="0" y="1628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6512806" y="2663767"/>
            <a:ext cx="1480947" cy="1740429"/>
          </a:xfrm>
          <a:custGeom>
            <a:avLst/>
            <a:gdLst/>
            <a:ahLst/>
            <a:cxnLst/>
            <a:rect l="l" t="t" r="r" b="b"/>
            <a:pathLst>
              <a:path w="1480947" h="1740429">
                <a:moveTo>
                  <a:pt x="0" y="0"/>
                </a:moveTo>
                <a:lnTo>
                  <a:pt x="1480947" y="0"/>
                </a:lnTo>
                <a:lnTo>
                  <a:pt x="1480947" y="1740429"/>
                </a:lnTo>
                <a:lnTo>
                  <a:pt x="0" y="17404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6512806" y="4727780"/>
            <a:ext cx="1218326" cy="2749832"/>
          </a:xfrm>
          <a:custGeom>
            <a:avLst/>
            <a:gdLst/>
            <a:ahLst/>
            <a:cxnLst/>
            <a:rect l="l" t="t" r="r" b="b"/>
            <a:pathLst>
              <a:path w="1218326" h="2749832">
                <a:moveTo>
                  <a:pt x="0" y="0"/>
                </a:moveTo>
                <a:lnTo>
                  <a:pt x="1218326" y="0"/>
                </a:lnTo>
                <a:lnTo>
                  <a:pt x="1218326" y="2749832"/>
                </a:lnTo>
                <a:lnTo>
                  <a:pt x="0" y="2749832"/>
                </a:lnTo>
                <a:lnTo>
                  <a:pt x="0" y="0"/>
                </a:lnTo>
                <a:close/>
              </a:path>
            </a:pathLst>
          </a:custGeom>
          <a:blipFill>
            <a:blip r:embed="rId8">
              <a:extLst>
                <a:ext uri="{96DAC541-7B7A-43D3-8B79-37D633B846F1}">
                  <asvg:svgBlip xmlns:asvg="http://schemas.microsoft.com/office/drawing/2016/SVG/main" r:embed="rId9"/>
                </a:ext>
              </a:extLst>
            </a:blip>
            <a:stretch>
              <a:fillRect b="-58233"/>
            </a:stretch>
          </a:blipFill>
        </p:spPr>
        <p:txBody>
          <a:bodyPr/>
          <a:lstStyle/>
          <a:p>
            <a:endParaRPr lang="en-US"/>
          </a:p>
        </p:txBody>
      </p:sp>
      <p:sp>
        <p:nvSpPr>
          <p:cNvPr id="19" name="Freeform 19"/>
          <p:cNvSpPr/>
          <p:nvPr/>
        </p:nvSpPr>
        <p:spPr>
          <a:xfrm>
            <a:off x="6455358" y="7801462"/>
            <a:ext cx="1595843" cy="2017732"/>
          </a:xfrm>
          <a:custGeom>
            <a:avLst/>
            <a:gdLst/>
            <a:ahLst/>
            <a:cxnLst/>
            <a:rect l="l" t="t" r="r" b="b"/>
            <a:pathLst>
              <a:path w="1595843" h="2017732">
                <a:moveTo>
                  <a:pt x="0" y="0"/>
                </a:moveTo>
                <a:lnTo>
                  <a:pt x="1595843" y="0"/>
                </a:lnTo>
                <a:lnTo>
                  <a:pt x="1595843" y="2017732"/>
                </a:lnTo>
                <a:lnTo>
                  <a:pt x="0" y="20177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0" name="Group 20"/>
          <p:cNvGrpSpPr/>
          <p:nvPr/>
        </p:nvGrpSpPr>
        <p:grpSpPr>
          <a:xfrm>
            <a:off x="678161" y="3357850"/>
            <a:ext cx="1029177" cy="1066050"/>
            <a:chOff x="0" y="0"/>
            <a:chExt cx="812800" cy="841921"/>
          </a:xfrm>
        </p:grpSpPr>
        <p:sp>
          <p:nvSpPr>
            <p:cNvPr id="21" name="Freeform 21"/>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22" name="TextBox 22"/>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1</a:t>
              </a:r>
            </a:p>
          </p:txBody>
        </p:sp>
      </p:grpSp>
      <p:grpSp>
        <p:nvGrpSpPr>
          <p:cNvPr id="23" name="Group 23"/>
          <p:cNvGrpSpPr/>
          <p:nvPr/>
        </p:nvGrpSpPr>
        <p:grpSpPr>
          <a:xfrm>
            <a:off x="678161" y="5824075"/>
            <a:ext cx="1029177" cy="1066050"/>
            <a:chOff x="0" y="0"/>
            <a:chExt cx="812800" cy="841921"/>
          </a:xfrm>
        </p:grpSpPr>
        <p:sp>
          <p:nvSpPr>
            <p:cNvPr id="24" name="Freeform 24"/>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25" name="TextBox 25"/>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2</a:t>
              </a:r>
            </a:p>
          </p:txBody>
        </p:sp>
      </p:grpSp>
      <p:grpSp>
        <p:nvGrpSpPr>
          <p:cNvPr id="26" name="Group 26"/>
          <p:cNvGrpSpPr/>
          <p:nvPr/>
        </p:nvGrpSpPr>
        <p:grpSpPr>
          <a:xfrm>
            <a:off x="678161" y="8221871"/>
            <a:ext cx="1029177" cy="1066050"/>
            <a:chOff x="0" y="0"/>
            <a:chExt cx="812800" cy="841921"/>
          </a:xfrm>
        </p:grpSpPr>
        <p:sp>
          <p:nvSpPr>
            <p:cNvPr id="27" name="Freeform 27"/>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28" name="TextBox 28"/>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3</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62887" y="629866"/>
            <a:ext cx="10805913" cy="2355104"/>
            <a:chOff x="0" y="0"/>
            <a:chExt cx="2846002" cy="620274"/>
          </a:xfrm>
        </p:grpSpPr>
        <p:sp>
          <p:nvSpPr>
            <p:cNvPr id="3" name="Freeform 3"/>
            <p:cNvSpPr/>
            <p:nvPr/>
          </p:nvSpPr>
          <p:spPr>
            <a:xfrm>
              <a:off x="0" y="0"/>
              <a:ext cx="2846002" cy="620274"/>
            </a:xfrm>
            <a:custGeom>
              <a:avLst/>
              <a:gdLst/>
              <a:ahLst/>
              <a:cxnLst/>
              <a:rect l="l" t="t" r="r" b="b"/>
              <a:pathLst>
                <a:path w="2846002" h="620274">
                  <a:moveTo>
                    <a:pt x="36539" y="0"/>
                  </a:moveTo>
                  <a:lnTo>
                    <a:pt x="2809463" y="0"/>
                  </a:lnTo>
                  <a:cubicBezTo>
                    <a:pt x="2819154" y="0"/>
                    <a:pt x="2828448" y="3850"/>
                    <a:pt x="2835300" y="10702"/>
                  </a:cubicBezTo>
                  <a:cubicBezTo>
                    <a:pt x="2842152" y="17554"/>
                    <a:pt x="2846002" y="26848"/>
                    <a:pt x="2846002" y="36539"/>
                  </a:cubicBezTo>
                  <a:lnTo>
                    <a:pt x="2846002" y="583735"/>
                  </a:lnTo>
                  <a:cubicBezTo>
                    <a:pt x="2846002" y="603915"/>
                    <a:pt x="2829643" y="620274"/>
                    <a:pt x="2809463" y="620274"/>
                  </a:cubicBezTo>
                  <a:lnTo>
                    <a:pt x="36539" y="620274"/>
                  </a:lnTo>
                  <a:cubicBezTo>
                    <a:pt x="26848" y="620274"/>
                    <a:pt x="17554" y="616425"/>
                    <a:pt x="10702" y="609572"/>
                  </a:cubicBezTo>
                  <a:cubicBezTo>
                    <a:pt x="3850" y="602720"/>
                    <a:pt x="0" y="593426"/>
                    <a:pt x="0" y="583735"/>
                  </a:cubicBezTo>
                  <a:lnTo>
                    <a:pt x="0" y="36539"/>
                  </a:lnTo>
                  <a:cubicBezTo>
                    <a:pt x="0" y="26848"/>
                    <a:pt x="3850" y="17554"/>
                    <a:pt x="10702" y="10702"/>
                  </a:cubicBezTo>
                  <a:cubicBezTo>
                    <a:pt x="17554" y="3850"/>
                    <a:pt x="26848" y="0"/>
                    <a:pt x="36539"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2846002" cy="65837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30493" y="1028700"/>
            <a:ext cx="1982336" cy="1841576"/>
            <a:chOff x="0" y="0"/>
            <a:chExt cx="522097" cy="485024"/>
          </a:xfrm>
        </p:grpSpPr>
        <p:sp>
          <p:nvSpPr>
            <p:cNvPr id="6" name="Freeform 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522097" cy="52312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476250" y="237662"/>
            <a:ext cx="784408" cy="784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198742" y="7410724"/>
            <a:ext cx="592757" cy="5927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4336" y="4596672"/>
            <a:ext cx="8949276" cy="5522189"/>
            <a:chOff x="0" y="0"/>
            <a:chExt cx="2357011" cy="1454404"/>
          </a:xfrm>
        </p:grpSpPr>
        <p:sp>
          <p:nvSpPr>
            <p:cNvPr id="21" name="Freeform 21"/>
            <p:cNvSpPr/>
            <p:nvPr/>
          </p:nvSpPr>
          <p:spPr>
            <a:xfrm>
              <a:off x="0" y="0"/>
              <a:ext cx="2357011" cy="1454404"/>
            </a:xfrm>
            <a:custGeom>
              <a:avLst/>
              <a:gdLst/>
              <a:ahLst/>
              <a:cxnLst/>
              <a:rect l="l" t="t" r="r" b="b"/>
              <a:pathLst>
                <a:path w="2357011" h="1454404">
                  <a:moveTo>
                    <a:pt x="44120" y="0"/>
                  </a:moveTo>
                  <a:lnTo>
                    <a:pt x="2312891" y="0"/>
                  </a:lnTo>
                  <a:cubicBezTo>
                    <a:pt x="2324593" y="0"/>
                    <a:pt x="2335815" y="4648"/>
                    <a:pt x="2344089" y="12922"/>
                  </a:cubicBezTo>
                  <a:cubicBezTo>
                    <a:pt x="2352363" y="21196"/>
                    <a:pt x="2357011" y="32418"/>
                    <a:pt x="2357011" y="44120"/>
                  </a:cubicBezTo>
                  <a:lnTo>
                    <a:pt x="2357011" y="1410284"/>
                  </a:lnTo>
                  <a:cubicBezTo>
                    <a:pt x="2357011" y="1421985"/>
                    <a:pt x="2352363" y="1433207"/>
                    <a:pt x="2344089" y="1441481"/>
                  </a:cubicBezTo>
                  <a:cubicBezTo>
                    <a:pt x="2335815" y="1449755"/>
                    <a:pt x="2324593" y="1454404"/>
                    <a:pt x="2312891" y="1454404"/>
                  </a:cubicBezTo>
                  <a:lnTo>
                    <a:pt x="44120" y="1454404"/>
                  </a:lnTo>
                  <a:cubicBezTo>
                    <a:pt x="32418" y="1454404"/>
                    <a:pt x="21196" y="1449755"/>
                    <a:pt x="12922" y="1441481"/>
                  </a:cubicBezTo>
                  <a:cubicBezTo>
                    <a:pt x="4648" y="1433207"/>
                    <a:pt x="0" y="1421985"/>
                    <a:pt x="0" y="1410284"/>
                  </a:cubicBezTo>
                  <a:lnTo>
                    <a:pt x="0" y="44120"/>
                  </a:lnTo>
                  <a:cubicBezTo>
                    <a:pt x="0" y="32418"/>
                    <a:pt x="4648" y="21196"/>
                    <a:pt x="12922" y="12922"/>
                  </a:cubicBezTo>
                  <a:cubicBezTo>
                    <a:pt x="21196" y="4648"/>
                    <a:pt x="32418" y="0"/>
                    <a:pt x="44120" y="0"/>
                  </a:cubicBezTo>
                  <a:close/>
                </a:path>
              </a:pathLst>
            </a:custGeom>
            <a:solidFill>
              <a:srgbClr val="FDE2DD"/>
            </a:solidFill>
            <a:ln cap="rnd">
              <a:noFill/>
              <a:prstDash val="solid"/>
              <a:round/>
            </a:ln>
          </p:spPr>
          <p:txBody>
            <a:bodyPr/>
            <a:lstStyle/>
            <a:p>
              <a:endParaRPr lang="en-US"/>
            </a:p>
          </p:txBody>
        </p:sp>
        <p:sp>
          <p:nvSpPr>
            <p:cNvPr id="22" name="TextBox 22"/>
            <p:cNvSpPr txBox="1"/>
            <p:nvPr/>
          </p:nvSpPr>
          <p:spPr>
            <a:xfrm>
              <a:off x="0" y="-38100"/>
              <a:ext cx="2357011" cy="1492504"/>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6249997" y="3248357"/>
            <a:ext cx="10818803" cy="910164"/>
            <a:chOff x="0" y="0"/>
            <a:chExt cx="2849397" cy="239714"/>
          </a:xfrm>
        </p:grpSpPr>
        <p:sp>
          <p:nvSpPr>
            <p:cNvPr id="24" name="Freeform 24"/>
            <p:cNvSpPr/>
            <p:nvPr/>
          </p:nvSpPr>
          <p:spPr>
            <a:xfrm>
              <a:off x="0" y="0"/>
              <a:ext cx="2849397" cy="239714"/>
            </a:xfrm>
            <a:custGeom>
              <a:avLst/>
              <a:gdLst/>
              <a:ahLst/>
              <a:cxnLst/>
              <a:rect l="l" t="t" r="r" b="b"/>
              <a:pathLst>
                <a:path w="2849397" h="239714">
                  <a:moveTo>
                    <a:pt x="36496" y="0"/>
                  </a:moveTo>
                  <a:lnTo>
                    <a:pt x="2812901" y="0"/>
                  </a:lnTo>
                  <a:cubicBezTo>
                    <a:pt x="2822580" y="0"/>
                    <a:pt x="2831863" y="3845"/>
                    <a:pt x="2838707" y="10689"/>
                  </a:cubicBezTo>
                  <a:cubicBezTo>
                    <a:pt x="2845552" y="17534"/>
                    <a:pt x="2849397" y="26816"/>
                    <a:pt x="2849397" y="36496"/>
                  </a:cubicBezTo>
                  <a:lnTo>
                    <a:pt x="2849397" y="203219"/>
                  </a:lnTo>
                  <a:cubicBezTo>
                    <a:pt x="2849397" y="212898"/>
                    <a:pt x="2845552" y="222181"/>
                    <a:pt x="2838707" y="229025"/>
                  </a:cubicBezTo>
                  <a:cubicBezTo>
                    <a:pt x="2831863" y="235869"/>
                    <a:pt x="2822580" y="239714"/>
                    <a:pt x="2812901" y="239714"/>
                  </a:cubicBezTo>
                  <a:lnTo>
                    <a:pt x="36496" y="239714"/>
                  </a:lnTo>
                  <a:cubicBezTo>
                    <a:pt x="26816" y="239714"/>
                    <a:pt x="17534" y="235869"/>
                    <a:pt x="10689" y="229025"/>
                  </a:cubicBezTo>
                  <a:cubicBezTo>
                    <a:pt x="3845" y="222181"/>
                    <a:pt x="0" y="212898"/>
                    <a:pt x="0" y="203219"/>
                  </a:cubicBezTo>
                  <a:lnTo>
                    <a:pt x="0" y="36496"/>
                  </a:lnTo>
                  <a:cubicBezTo>
                    <a:pt x="0" y="26816"/>
                    <a:pt x="3845" y="17534"/>
                    <a:pt x="10689" y="10689"/>
                  </a:cubicBezTo>
                  <a:cubicBezTo>
                    <a:pt x="17534" y="3845"/>
                    <a:pt x="26816" y="0"/>
                    <a:pt x="36496" y="0"/>
                  </a:cubicBezTo>
                  <a:close/>
                </a:path>
              </a:pathLst>
            </a:custGeom>
            <a:solidFill>
              <a:srgbClr val="FFA857"/>
            </a:solidFill>
            <a:ln cap="rnd">
              <a:noFill/>
              <a:prstDash val="solid"/>
              <a:round/>
            </a:ln>
          </p:spPr>
          <p:txBody>
            <a:bodyPr/>
            <a:lstStyle/>
            <a:p>
              <a:endParaRPr lang="en-US"/>
            </a:p>
          </p:txBody>
        </p:sp>
        <p:sp>
          <p:nvSpPr>
            <p:cNvPr id="25" name="TextBox 25"/>
            <p:cNvSpPr txBox="1"/>
            <p:nvPr/>
          </p:nvSpPr>
          <p:spPr>
            <a:xfrm>
              <a:off x="0" y="-38100"/>
              <a:ext cx="2849397" cy="277814"/>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6537215" y="3458038"/>
            <a:ext cx="10531585" cy="447675"/>
          </a:xfrm>
          <a:prstGeom prst="rect">
            <a:avLst/>
          </a:prstGeom>
        </p:spPr>
        <p:txBody>
          <a:bodyPr lIns="0" tIns="0" rIns="0" bIns="0" rtlCol="0" anchor="t">
            <a:spAutoFit/>
          </a:bodyPr>
          <a:lstStyle/>
          <a:p>
            <a:pPr algn="just">
              <a:lnSpc>
                <a:spcPts val="3599"/>
              </a:lnSpc>
            </a:pPr>
            <a:r>
              <a:rPr lang="en-US" sz="2999">
                <a:solidFill>
                  <a:srgbClr val="000000"/>
                </a:solidFill>
                <a:latin typeface="Cabin"/>
              </a:rPr>
              <a:t>Mô hình nến Three Inside Down được hình thành bởi ba cây nến.</a:t>
            </a:r>
          </a:p>
        </p:txBody>
      </p:sp>
      <p:grpSp>
        <p:nvGrpSpPr>
          <p:cNvPr id="27" name="Group 27"/>
          <p:cNvGrpSpPr/>
          <p:nvPr/>
        </p:nvGrpSpPr>
        <p:grpSpPr>
          <a:xfrm>
            <a:off x="104336" y="6019713"/>
            <a:ext cx="8949276" cy="4099148"/>
            <a:chOff x="0" y="0"/>
            <a:chExt cx="2519033" cy="1153824"/>
          </a:xfrm>
        </p:grpSpPr>
        <p:sp>
          <p:nvSpPr>
            <p:cNvPr id="28" name="Freeform 28"/>
            <p:cNvSpPr/>
            <p:nvPr/>
          </p:nvSpPr>
          <p:spPr>
            <a:xfrm>
              <a:off x="0" y="0"/>
              <a:ext cx="2519033" cy="1153824"/>
            </a:xfrm>
            <a:custGeom>
              <a:avLst/>
              <a:gdLst/>
              <a:ahLst/>
              <a:cxnLst/>
              <a:rect l="l" t="t" r="r" b="b"/>
              <a:pathLst>
                <a:path w="2519033" h="1153824">
                  <a:moveTo>
                    <a:pt x="44120" y="0"/>
                  </a:moveTo>
                  <a:lnTo>
                    <a:pt x="2474914" y="0"/>
                  </a:lnTo>
                  <a:cubicBezTo>
                    <a:pt x="2486615" y="0"/>
                    <a:pt x="2497837" y="4648"/>
                    <a:pt x="2506111" y="12922"/>
                  </a:cubicBezTo>
                  <a:cubicBezTo>
                    <a:pt x="2514385" y="21196"/>
                    <a:pt x="2519033" y="32418"/>
                    <a:pt x="2519033" y="44120"/>
                  </a:cubicBezTo>
                  <a:lnTo>
                    <a:pt x="2519033" y="1109705"/>
                  </a:lnTo>
                  <a:cubicBezTo>
                    <a:pt x="2519033" y="1121406"/>
                    <a:pt x="2514385" y="1132628"/>
                    <a:pt x="2506111" y="1140902"/>
                  </a:cubicBezTo>
                  <a:cubicBezTo>
                    <a:pt x="2497837" y="1149176"/>
                    <a:pt x="2486615" y="1153824"/>
                    <a:pt x="2474914" y="1153824"/>
                  </a:cubicBezTo>
                  <a:lnTo>
                    <a:pt x="44120" y="1153824"/>
                  </a:lnTo>
                  <a:cubicBezTo>
                    <a:pt x="32418" y="1153824"/>
                    <a:pt x="21196" y="1149176"/>
                    <a:pt x="12922" y="1140902"/>
                  </a:cubicBezTo>
                  <a:cubicBezTo>
                    <a:pt x="4648" y="1132628"/>
                    <a:pt x="0" y="1121406"/>
                    <a:pt x="0" y="1109705"/>
                  </a:cubicBezTo>
                  <a:lnTo>
                    <a:pt x="0" y="44120"/>
                  </a:lnTo>
                  <a:cubicBezTo>
                    <a:pt x="0" y="32418"/>
                    <a:pt x="4648" y="21196"/>
                    <a:pt x="12922" y="12922"/>
                  </a:cubicBezTo>
                  <a:cubicBezTo>
                    <a:pt x="21196" y="4648"/>
                    <a:pt x="32418" y="0"/>
                    <a:pt x="44120" y="0"/>
                  </a:cubicBezTo>
                  <a:close/>
                </a:path>
              </a:pathLst>
            </a:custGeom>
            <a:solidFill>
              <a:srgbClr val="F0A6C8"/>
            </a:solidFill>
            <a:ln cap="rnd">
              <a:noFill/>
              <a:prstDash val="solid"/>
              <a:round/>
            </a:ln>
          </p:spPr>
          <p:txBody>
            <a:bodyPr/>
            <a:lstStyle/>
            <a:p>
              <a:endParaRPr lang="en-US"/>
            </a:p>
          </p:txBody>
        </p:sp>
        <p:sp>
          <p:nvSpPr>
            <p:cNvPr id="29" name="TextBox 29"/>
            <p:cNvSpPr txBox="1"/>
            <p:nvPr/>
          </p:nvSpPr>
          <p:spPr>
            <a:xfrm>
              <a:off x="0" y="-38100"/>
              <a:ext cx="2519033" cy="1191924"/>
            </a:xfrm>
            <a:prstGeom prst="rect">
              <a:avLst/>
            </a:prstGeom>
          </p:spPr>
          <p:txBody>
            <a:bodyPr lIns="47533" tIns="47533" rIns="47533" bIns="47533" rtlCol="0" anchor="ctr"/>
            <a:lstStyle/>
            <a:p>
              <a:pPr algn="ctr">
                <a:lnSpc>
                  <a:spcPts val="2659"/>
                </a:lnSpc>
                <a:spcBef>
                  <a:spcPct val="0"/>
                </a:spcBef>
              </a:pPr>
              <a:endParaRPr/>
            </a:p>
          </p:txBody>
        </p:sp>
      </p:grpSp>
      <p:grpSp>
        <p:nvGrpSpPr>
          <p:cNvPr id="30" name="Group 30"/>
          <p:cNvGrpSpPr/>
          <p:nvPr/>
        </p:nvGrpSpPr>
        <p:grpSpPr>
          <a:xfrm>
            <a:off x="13945660" y="8445389"/>
            <a:ext cx="480240" cy="554631"/>
            <a:chOff x="0" y="0"/>
            <a:chExt cx="703781" cy="812800"/>
          </a:xfrm>
        </p:grpSpPr>
        <p:sp>
          <p:nvSpPr>
            <p:cNvPr id="31" name="Freeform 31"/>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32" name="TextBox 32"/>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33" name="TextBox 33"/>
          <p:cNvSpPr txBox="1"/>
          <p:nvPr/>
        </p:nvSpPr>
        <p:spPr>
          <a:xfrm>
            <a:off x="6253216" y="1588583"/>
            <a:ext cx="2480719" cy="1149350"/>
          </a:xfrm>
          <a:prstGeom prst="rect">
            <a:avLst/>
          </a:prstGeom>
        </p:spPr>
        <p:txBody>
          <a:bodyPr lIns="0" tIns="0" rIns="0" bIns="0" rtlCol="0" anchor="t">
            <a:spAutoFit/>
          </a:bodyPr>
          <a:lstStyle/>
          <a:p>
            <a:pPr algn="ctr">
              <a:lnSpc>
                <a:spcPts val="8800"/>
              </a:lnSpc>
            </a:pPr>
            <a:r>
              <a:rPr lang="en-US" sz="8000">
                <a:solidFill>
                  <a:srgbClr val="FFFFFF"/>
                </a:solidFill>
                <a:latin typeface="More Sugar"/>
              </a:rPr>
              <a:t>4</a:t>
            </a:r>
          </a:p>
        </p:txBody>
      </p:sp>
      <p:sp>
        <p:nvSpPr>
          <p:cNvPr id="34" name="TextBox 34"/>
          <p:cNvSpPr txBox="1"/>
          <p:nvPr/>
        </p:nvSpPr>
        <p:spPr>
          <a:xfrm>
            <a:off x="9053612" y="1047246"/>
            <a:ext cx="7045194" cy="2098675"/>
          </a:xfrm>
          <a:prstGeom prst="rect">
            <a:avLst/>
          </a:prstGeom>
        </p:spPr>
        <p:txBody>
          <a:bodyPr lIns="0" tIns="0" rIns="0" bIns="0" rtlCol="0" anchor="t">
            <a:spAutoFit/>
          </a:bodyPr>
          <a:lstStyle/>
          <a:p>
            <a:pPr algn="ctr">
              <a:lnSpc>
                <a:spcPts val="7699"/>
              </a:lnSpc>
            </a:pPr>
            <a:r>
              <a:rPr lang="en-US" sz="6999">
                <a:solidFill>
                  <a:srgbClr val="3C2547"/>
                </a:solidFill>
                <a:latin typeface="Times New Roman"/>
              </a:rPr>
              <a:t>Three Inside Down</a:t>
            </a:r>
          </a:p>
        </p:txBody>
      </p:sp>
      <p:sp>
        <p:nvSpPr>
          <p:cNvPr id="35" name="TextBox 35"/>
          <p:cNvSpPr txBox="1"/>
          <p:nvPr/>
        </p:nvSpPr>
        <p:spPr>
          <a:xfrm>
            <a:off x="476250" y="6520080"/>
            <a:ext cx="8136580" cy="32099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Cabin"/>
              </a:rPr>
              <a:t>Cây nến đầu tiên phải là nến tăng</a:t>
            </a:r>
          </a:p>
          <a:p>
            <a:pPr marL="647700" lvl="1" indent="-323850" algn="just">
              <a:lnSpc>
                <a:spcPts val="3600"/>
              </a:lnSpc>
              <a:buFont typeface="Arial"/>
              <a:buChar char="•"/>
            </a:pPr>
            <a:r>
              <a:rPr lang="en-US" sz="3000">
                <a:solidFill>
                  <a:srgbClr val="000000"/>
                </a:solidFill>
                <a:latin typeface="Cabin"/>
              </a:rPr>
              <a:t>Cây nến thứ hai phải là nến giảm</a:t>
            </a:r>
          </a:p>
          <a:p>
            <a:pPr marL="647700" lvl="1" indent="-323850" algn="just">
              <a:lnSpc>
                <a:spcPts val="3600"/>
              </a:lnSpc>
              <a:buFont typeface="Arial"/>
              <a:buChar char="•"/>
            </a:pPr>
            <a:r>
              <a:rPr lang="en-US" sz="3000">
                <a:solidFill>
                  <a:srgbClr val="000000"/>
                </a:solidFill>
                <a:latin typeface="Cabin"/>
              </a:rPr>
              <a:t>Lý tưởng nhất là giá đóng cửa của cây nến thứ hai phải nằm dưới mức 50% của thân nến thứ nhất</a:t>
            </a:r>
          </a:p>
          <a:p>
            <a:pPr marL="647700" lvl="1" indent="-323850" algn="just">
              <a:lnSpc>
                <a:spcPts val="3600"/>
              </a:lnSpc>
              <a:buFont typeface="Arial"/>
              <a:buChar char="•"/>
            </a:pPr>
            <a:r>
              <a:rPr lang="en-US" sz="3000">
                <a:solidFill>
                  <a:srgbClr val="000000"/>
                </a:solidFill>
                <a:latin typeface="Cabin"/>
              </a:rPr>
              <a:t>Cây nến thứ ba phải đóng cửa dưới mức giá mở cửa của cây nến đầu tiên</a:t>
            </a:r>
          </a:p>
        </p:txBody>
      </p:sp>
      <p:sp>
        <p:nvSpPr>
          <p:cNvPr id="36" name="TextBox 36"/>
          <p:cNvSpPr txBox="1"/>
          <p:nvPr/>
        </p:nvSpPr>
        <p:spPr>
          <a:xfrm>
            <a:off x="556595" y="4896389"/>
            <a:ext cx="7798517" cy="895350"/>
          </a:xfrm>
          <a:prstGeom prst="rect">
            <a:avLst/>
          </a:prstGeom>
        </p:spPr>
        <p:txBody>
          <a:bodyPr lIns="0" tIns="0" rIns="0" bIns="0" rtlCol="0" anchor="t">
            <a:spAutoFit/>
          </a:bodyPr>
          <a:lstStyle/>
          <a:p>
            <a:pPr algn="l">
              <a:lnSpc>
                <a:spcPts val="3599"/>
              </a:lnSpc>
            </a:pPr>
            <a:r>
              <a:rPr lang="en-US" sz="2999">
                <a:solidFill>
                  <a:srgbClr val="000000"/>
                </a:solidFill>
                <a:latin typeface="Cabin Bold"/>
              </a:rPr>
              <a:t>Dưới đây là cách xác định mô hình nến Three Inside Down:</a:t>
            </a:r>
          </a:p>
        </p:txBody>
      </p:sp>
      <p:sp>
        <p:nvSpPr>
          <p:cNvPr id="37" name="Freeform 37"/>
          <p:cNvSpPr/>
          <p:nvPr/>
        </p:nvSpPr>
        <p:spPr>
          <a:xfrm>
            <a:off x="9398765" y="5143500"/>
            <a:ext cx="8709260" cy="4760207"/>
          </a:xfrm>
          <a:custGeom>
            <a:avLst/>
            <a:gdLst/>
            <a:ahLst/>
            <a:cxnLst/>
            <a:rect l="l" t="t" r="r" b="b"/>
            <a:pathLst>
              <a:path w="8709260" h="4760207">
                <a:moveTo>
                  <a:pt x="0" y="0"/>
                </a:moveTo>
                <a:lnTo>
                  <a:pt x="8709260" y="0"/>
                </a:lnTo>
                <a:lnTo>
                  <a:pt x="8709260" y="4760207"/>
                </a:lnTo>
                <a:lnTo>
                  <a:pt x="0" y="4760207"/>
                </a:lnTo>
                <a:lnTo>
                  <a:pt x="0" y="0"/>
                </a:lnTo>
                <a:close/>
              </a:path>
            </a:pathLst>
          </a:custGeom>
          <a:blipFill>
            <a:blip r:embed="rId4"/>
            <a:stretch>
              <a:fillRect l="-3963" b="-7020"/>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10509991">
            <a:off x="11786231" y="9367265"/>
            <a:ext cx="2628966" cy="1008866"/>
          </a:xfrm>
          <a:custGeom>
            <a:avLst/>
            <a:gdLst/>
            <a:ahLst/>
            <a:cxnLst/>
            <a:rect l="l" t="t" r="r" b="b"/>
            <a:pathLst>
              <a:path w="2628966" h="1008866">
                <a:moveTo>
                  <a:pt x="0" y="0"/>
                </a:moveTo>
                <a:lnTo>
                  <a:pt x="2628965" y="0"/>
                </a:lnTo>
                <a:lnTo>
                  <a:pt x="2628965" y="1008865"/>
                </a:lnTo>
                <a:lnTo>
                  <a:pt x="0" y="1008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007174" y="95760"/>
            <a:ext cx="10776046" cy="2200942"/>
            <a:chOff x="0" y="0"/>
            <a:chExt cx="2838135" cy="579672"/>
          </a:xfrm>
        </p:grpSpPr>
        <p:sp>
          <p:nvSpPr>
            <p:cNvPr id="4" name="Freeform 4"/>
            <p:cNvSpPr/>
            <p:nvPr/>
          </p:nvSpPr>
          <p:spPr>
            <a:xfrm>
              <a:off x="0" y="0"/>
              <a:ext cx="2838135" cy="579672"/>
            </a:xfrm>
            <a:custGeom>
              <a:avLst/>
              <a:gdLst/>
              <a:ahLst/>
              <a:cxnLst/>
              <a:rect l="l" t="t" r="r" b="b"/>
              <a:pathLst>
                <a:path w="2838135" h="579672">
                  <a:moveTo>
                    <a:pt x="36640" y="0"/>
                  </a:moveTo>
                  <a:lnTo>
                    <a:pt x="2801495" y="0"/>
                  </a:lnTo>
                  <a:cubicBezTo>
                    <a:pt x="2811213" y="0"/>
                    <a:pt x="2820532" y="3860"/>
                    <a:pt x="2827404" y="10732"/>
                  </a:cubicBezTo>
                  <a:cubicBezTo>
                    <a:pt x="2834275" y="17603"/>
                    <a:pt x="2838135" y="26923"/>
                    <a:pt x="2838135" y="36640"/>
                  </a:cubicBezTo>
                  <a:lnTo>
                    <a:pt x="2838135" y="543032"/>
                  </a:lnTo>
                  <a:cubicBezTo>
                    <a:pt x="2838135" y="563268"/>
                    <a:pt x="2821731" y="579672"/>
                    <a:pt x="2801495" y="579672"/>
                  </a:cubicBezTo>
                  <a:lnTo>
                    <a:pt x="36640" y="579672"/>
                  </a:lnTo>
                  <a:cubicBezTo>
                    <a:pt x="16404" y="579672"/>
                    <a:pt x="0" y="563268"/>
                    <a:pt x="0" y="543032"/>
                  </a:cubicBezTo>
                  <a:lnTo>
                    <a:pt x="0" y="36640"/>
                  </a:lnTo>
                  <a:cubicBezTo>
                    <a:pt x="0" y="16404"/>
                    <a:pt x="16404" y="0"/>
                    <a:pt x="36640"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38100"/>
              <a:ext cx="2838135" cy="61777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57103">
            <a:off x="3597799" y="2108212"/>
            <a:ext cx="806255" cy="1390094"/>
          </a:xfrm>
          <a:custGeom>
            <a:avLst/>
            <a:gdLst/>
            <a:ahLst/>
            <a:cxnLst/>
            <a:rect l="l" t="t" r="r" b="b"/>
            <a:pathLst>
              <a:path w="806255" h="1390094">
                <a:moveTo>
                  <a:pt x="0" y="0"/>
                </a:moveTo>
                <a:lnTo>
                  <a:pt x="806255" y="0"/>
                </a:lnTo>
                <a:lnTo>
                  <a:pt x="806255" y="1390094"/>
                </a:lnTo>
                <a:lnTo>
                  <a:pt x="0" y="1390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997385">
            <a:off x="715947" y="3834377"/>
            <a:ext cx="1142939" cy="687841"/>
          </a:xfrm>
          <a:custGeom>
            <a:avLst/>
            <a:gdLst/>
            <a:ahLst/>
            <a:cxnLst/>
            <a:rect l="l" t="t" r="r" b="b"/>
            <a:pathLst>
              <a:path w="1142939" h="687841">
                <a:moveTo>
                  <a:pt x="0" y="0"/>
                </a:moveTo>
                <a:lnTo>
                  <a:pt x="1142938" y="0"/>
                </a:lnTo>
                <a:lnTo>
                  <a:pt x="1142938" y="687841"/>
                </a:lnTo>
                <a:lnTo>
                  <a:pt x="0" y="6878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4703635" y="1196231"/>
            <a:ext cx="592757" cy="5927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689411" y="7857262"/>
            <a:ext cx="1029821" cy="102982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A698"/>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24924" y="-843792"/>
            <a:ext cx="3647050" cy="36470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2547"/>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65212">
            <a:off x="5872586" y="6376370"/>
            <a:ext cx="700295" cy="1207405"/>
          </a:xfrm>
          <a:custGeom>
            <a:avLst/>
            <a:gdLst/>
            <a:ahLst/>
            <a:cxnLst/>
            <a:rect l="l" t="t" r="r" b="b"/>
            <a:pathLst>
              <a:path w="700295" h="1207405">
                <a:moveTo>
                  <a:pt x="0" y="0"/>
                </a:moveTo>
                <a:lnTo>
                  <a:pt x="700295" y="0"/>
                </a:lnTo>
                <a:lnTo>
                  <a:pt x="700295" y="1207406"/>
                </a:lnTo>
                <a:lnTo>
                  <a:pt x="0" y="1207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rot="2346669">
            <a:off x="4740092" y="8756476"/>
            <a:ext cx="1112600" cy="669583"/>
          </a:xfrm>
          <a:custGeom>
            <a:avLst/>
            <a:gdLst/>
            <a:ahLst/>
            <a:cxnLst/>
            <a:rect l="l" t="t" r="r" b="b"/>
            <a:pathLst>
              <a:path w="1112600" h="669583">
                <a:moveTo>
                  <a:pt x="0" y="0"/>
                </a:moveTo>
                <a:lnTo>
                  <a:pt x="1112600" y="0"/>
                </a:lnTo>
                <a:lnTo>
                  <a:pt x="1112600" y="669583"/>
                </a:lnTo>
                <a:lnTo>
                  <a:pt x="0" y="669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9" name="Group 19"/>
          <p:cNvGrpSpPr/>
          <p:nvPr/>
        </p:nvGrpSpPr>
        <p:grpSpPr>
          <a:xfrm>
            <a:off x="9322408" y="4192585"/>
            <a:ext cx="7936892" cy="1029177"/>
            <a:chOff x="0" y="0"/>
            <a:chExt cx="2090375" cy="271059"/>
          </a:xfrm>
        </p:grpSpPr>
        <p:sp>
          <p:nvSpPr>
            <p:cNvPr id="20" name="Freeform 20"/>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21" name="TextBox 21"/>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8165146" y="4178297"/>
            <a:ext cx="1029177" cy="1066050"/>
            <a:chOff x="0" y="0"/>
            <a:chExt cx="812800" cy="841921"/>
          </a:xfrm>
        </p:grpSpPr>
        <p:sp>
          <p:nvSpPr>
            <p:cNvPr id="23" name="Freeform 23"/>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4" name="TextBox 24"/>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1</a:t>
              </a:r>
            </a:p>
          </p:txBody>
        </p:sp>
      </p:grpSp>
      <p:grpSp>
        <p:nvGrpSpPr>
          <p:cNvPr id="25" name="Group 25"/>
          <p:cNvGrpSpPr/>
          <p:nvPr/>
        </p:nvGrpSpPr>
        <p:grpSpPr>
          <a:xfrm>
            <a:off x="9322408" y="5332065"/>
            <a:ext cx="7936892" cy="1029177"/>
            <a:chOff x="0" y="0"/>
            <a:chExt cx="2090375" cy="271059"/>
          </a:xfrm>
        </p:grpSpPr>
        <p:sp>
          <p:nvSpPr>
            <p:cNvPr id="26" name="Freeform 26"/>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27" name="TextBox 27"/>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a:off x="8165146" y="5317777"/>
            <a:ext cx="1029177" cy="1066050"/>
            <a:chOff x="0" y="0"/>
            <a:chExt cx="812800" cy="841921"/>
          </a:xfrm>
        </p:grpSpPr>
        <p:sp>
          <p:nvSpPr>
            <p:cNvPr id="29" name="Freeform 29"/>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30" name="TextBox 30"/>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2</a:t>
              </a:r>
            </a:p>
          </p:txBody>
        </p:sp>
      </p:grpSp>
      <p:sp>
        <p:nvSpPr>
          <p:cNvPr id="31" name="Freeform 31"/>
          <p:cNvSpPr/>
          <p:nvPr/>
        </p:nvSpPr>
        <p:spPr>
          <a:xfrm>
            <a:off x="213651" y="4194907"/>
            <a:ext cx="7315200" cy="3311791"/>
          </a:xfrm>
          <a:custGeom>
            <a:avLst/>
            <a:gdLst/>
            <a:ahLst/>
            <a:cxnLst/>
            <a:rect l="l" t="t" r="r" b="b"/>
            <a:pathLst>
              <a:path w="7315200" h="3311791">
                <a:moveTo>
                  <a:pt x="0" y="0"/>
                </a:moveTo>
                <a:lnTo>
                  <a:pt x="7315200" y="0"/>
                </a:lnTo>
                <a:lnTo>
                  <a:pt x="7315200" y="3311791"/>
                </a:lnTo>
                <a:lnTo>
                  <a:pt x="0" y="33117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TextBox 32"/>
          <p:cNvSpPr txBox="1"/>
          <p:nvPr/>
        </p:nvSpPr>
        <p:spPr>
          <a:xfrm>
            <a:off x="7528851" y="730053"/>
            <a:ext cx="9732693" cy="1055536"/>
          </a:xfrm>
          <a:prstGeom prst="rect">
            <a:avLst/>
          </a:prstGeom>
        </p:spPr>
        <p:txBody>
          <a:bodyPr lIns="0" tIns="0" rIns="0" bIns="0" rtlCol="0" anchor="t">
            <a:spAutoFit/>
          </a:bodyPr>
          <a:lstStyle/>
          <a:p>
            <a:pPr algn="ctr">
              <a:lnSpc>
                <a:spcPts val="7274"/>
              </a:lnSpc>
            </a:pPr>
            <a:r>
              <a:rPr lang="en-US" sz="6613">
                <a:solidFill>
                  <a:srgbClr val="FFFFFF"/>
                </a:solidFill>
                <a:latin typeface="Times New Roman"/>
              </a:rPr>
              <a:t>CÁC ĐƯỜNG CHỈ BÁO</a:t>
            </a:r>
          </a:p>
        </p:txBody>
      </p:sp>
      <p:sp>
        <p:nvSpPr>
          <p:cNvPr id="33" name="TextBox 33"/>
          <p:cNvSpPr txBox="1"/>
          <p:nvPr/>
        </p:nvSpPr>
        <p:spPr>
          <a:xfrm>
            <a:off x="9724456" y="4473811"/>
            <a:ext cx="6994176" cy="476250"/>
          </a:xfrm>
          <a:prstGeom prst="rect">
            <a:avLst/>
          </a:prstGeom>
        </p:spPr>
        <p:txBody>
          <a:bodyPr lIns="0" tIns="0" rIns="0" bIns="0" rtlCol="0" anchor="t">
            <a:spAutoFit/>
          </a:bodyPr>
          <a:lstStyle/>
          <a:p>
            <a:pPr algn="ctr">
              <a:lnSpc>
                <a:spcPts val="3840"/>
              </a:lnSpc>
            </a:pPr>
            <a:r>
              <a:rPr lang="en-US" sz="3200">
                <a:solidFill>
                  <a:srgbClr val="FFFFFF"/>
                </a:solidFill>
                <a:latin typeface="Quicksand Bold"/>
              </a:rPr>
              <a:t>ĐƯỜNG TRUNG BÌNH ĐỘNG (MA)</a:t>
            </a:r>
          </a:p>
        </p:txBody>
      </p:sp>
      <p:sp>
        <p:nvSpPr>
          <p:cNvPr id="34" name="TextBox 34"/>
          <p:cNvSpPr txBox="1"/>
          <p:nvPr/>
        </p:nvSpPr>
        <p:spPr>
          <a:xfrm>
            <a:off x="9724456" y="5613291"/>
            <a:ext cx="6994176" cy="476250"/>
          </a:xfrm>
          <a:prstGeom prst="rect">
            <a:avLst/>
          </a:prstGeom>
        </p:spPr>
        <p:txBody>
          <a:bodyPr lIns="0" tIns="0" rIns="0" bIns="0" rtlCol="0" anchor="t">
            <a:spAutoFit/>
          </a:bodyPr>
          <a:lstStyle/>
          <a:p>
            <a:pPr algn="ctr">
              <a:lnSpc>
                <a:spcPts val="3840"/>
              </a:lnSpc>
            </a:pPr>
            <a:r>
              <a:rPr lang="en-US" sz="3200">
                <a:solidFill>
                  <a:srgbClr val="FFFFFF"/>
                </a:solidFill>
                <a:latin typeface="Quicksand Bold"/>
              </a:rPr>
              <a:t>CHỈ SỐ SỨC MẠNH TƯƠNG ĐỐI (RSI)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6" name="Group 6"/>
          <p:cNvGrpSpPr/>
          <p:nvPr/>
        </p:nvGrpSpPr>
        <p:grpSpPr>
          <a:xfrm>
            <a:off x="4770888" y="129681"/>
            <a:ext cx="12937228" cy="2939448"/>
            <a:chOff x="0" y="0"/>
            <a:chExt cx="17249637" cy="3919264"/>
          </a:xfrm>
        </p:grpSpPr>
        <p:grpSp>
          <p:nvGrpSpPr>
            <p:cNvPr id="7" name="Group 7"/>
            <p:cNvGrpSpPr/>
            <p:nvPr/>
          </p:nvGrpSpPr>
          <p:grpSpPr>
            <a:xfrm>
              <a:off x="0" y="0"/>
              <a:ext cx="17249637" cy="3919264"/>
              <a:chOff x="0" y="0"/>
              <a:chExt cx="3407336" cy="774176"/>
            </a:xfrm>
          </p:grpSpPr>
          <p:sp>
            <p:nvSpPr>
              <p:cNvPr id="8" name="Freeform 8"/>
              <p:cNvSpPr/>
              <p:nvPr/>
            </p:nvSpPr>
            <p:spPr>
              <a:xfrm>
                <a:off x="0" y="0"/>
                <a:ext cx="3407336" cy="774176"/>
              </a:xfrm>
              <a:custGeom>
                <a:avLst/>
                <a:gdLst/>
                <a:ahLst/>
                <a:cxnLst/>
                <a:rect l="l" t="t" r="r" b="b"/>
                <a:pathLst>
                  <a:path w="3407336" h="774176">
                    <a:moveTo>
                      <a:pt x="30520" y="0"/>
                    </a:moveTo>
                    <a:lnTo>
                      <a:pt x="3376816" y="0"/>
                    </a:lnTo>
                    <a:cubicBezTo>
                      <a:pt x="3384910" y="0"/>
                      <a:pt x="3392674" y="3215"/>
                      <a:pt x="3398397" y="8939"/>
                    </a:cubicBezTo>
                    <a:cubicBezTo>
                      <a:pt x="3404121" y="14662"/>
                      <a:pt x="3407336" y="22425"/>
                      <a:pt x="3407336" y="30520"/>
                    </a:cubicBezTo>
                    <a:lnTo>
                      <a:pt x="3407336" y="743656"/>
                    </a:lnTo>
                    <a:cubicBezTo>
                      <a:pt x="3407336" y="760512"/>
                      <a:pt x="3393672" y="774176"/>
                      <a:pt x="3376816" y="774176"/>
                    </a:cubicBezTo>
                    <a:lnTo>
                      <a:pt x="30520" y="774176"/>
                    </a:lnTo>
                    <a:cubicBezTo>
                      <a:pt x="13664" y="774176"/>
                      <a:pt x="0" y="760512"/>
                      <a:pt x="0" y="743656"/>
                    </a:cubicBezTo>
                    <a:lnTo>
                      <a:pt x="0" y="30520"/>
                    </a:lnTo>
                    <a:cubicBezTo>
                      <a:pt x="0" y="13664"/>
                      <a:pt x="13664" y="0"/>
                      <a:pt x="30520" y="0"/>
                    </a:cubicBezTo>
                    <a:close/>
                  </a:path>
                </a:pathLst>
              </a:custGeom>
              <a:solidFill>
                <a:srgbClr val="F2532E"/>
              </a:solidFill>
              <a:ln cap="rnd">
                <a:noFill/>
                <a:prstDash val="solid"/>
                <a:round/>
              </a:ln>
            </p:spPr>
            <p:txBody>
              <a:bodyPr/>
              <a:lstStyle/>
              <a:p>
                <a:endParaRPr lang="en-US"/>
              </a:p>
            </p:txBody>
          </p:sp>
          <p:sp>
            <p:nvSpPr>
              <p:cNvPr id="9" name="TextBox 9"/>
              <p:cNvSpPr txBox="1"/>
              <p:nvPr/>
            </p:nvSpPr>
            <p:spPr>
              <a:xfrm>
                <a:off x="0" y="-38100"/>
                <a:ext cx="3407336" cy="812276"/>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0" y="795378"/>
              <a:ext cx="17022059" cy="2589747"/>
            </a:xfrm>
            <a:prstGeom prst="rect">
              <a:avLst/>
            </a:prstGeom>
          </p:spPr>
          <p:txBody>
            <a:bodyPr lIns="0" tIns="0" rIns="0" bIns="0" rtlCol="0" anchor="t">
              <a:spAutoFit/>
            </a:bodyPr>
            <a:lstStyle/>
            <a:p>
              <a:pPr algn="ctr">
                <a:lnSpc>
                  <a:spcPts val="7150"/>
                </a:lnSpc>
              </a:pPr>
              <a:r>
                <a:rPr lang="en-US" sz="6500">
                  <a:solidFill>
                    <a:srgbClr val="FFFFFF"/>
                  </a:solidFill>
                  <a:latin typeface="Times New Roman"/>
                </a:rPr>
                <a:t>ĐƯỜNG TRUNG BÌNH ĐỘNG (MA)</a:t>
              </a:r>
            </a:p>
          </p:txBody>
        </p:sp>
      </p:grpSp>
      <p:sp>
        <p:nvSpPr>
          <p:cNvPr id="11" name="Freeform 11"/>
          <p:cNvSpPr/>
          <p:nvPr/>
        </p:nvSpPr>
        <p:spPr>
          <a:xfrm>
            <a:off x="13000495" y="6172200"/>
            <a:ext cx="5578919" cy="4114800"/>
          </a:xfrm>
          <a:custGeom>
            <a:avLst/>
            <a:gdLst/>
            <a:ahLst/>
            <a:cxnLst/>
            <a:rect l="l" t="t" r="r" b="b"/>
            <a:pathLst>
              <a:path w="5578919" h="4114800">
                <a:moveTo>
                  <a:pt x="0" y="0"/>
                </a:moveTo>
                <a:lnTo>
                  <a:pt x="5578919" y="0"/>
                </a:lnTo>
                <a:lnTo>
                  <a:pt x="55789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028700" y="4240455"/>
            <a:ext cx="14761254" cy="4459084"/>
            <a:chOff x="0" y="0"/>
            <a:chExt cx="19681673" cy="5945445"/>
          </a:xfrm>
        </p:grpSpPr>
        <p:grpSp>
          <p:nvGrpSpPr>
            <p:cNvPr id="13" name="Group 13"/>
            <p:cNvGrpSpPr/>
            <p:nvPr/>
          </p:nvGrpSpPr>
          <p:grpSpPr>
            <a:xfrm>
              <a:off x="1941044" y="23964"/>
              <a:ext cx="17740629" cy="1726209"/>
              <a:chOff x="0" y="0"/>
              <a:chExt cx="2785732" cy="271059"/>
            </a:xfrm>
          </p:grpSpPr>
          <p:sp>
            <p:nvSpPr>
              <p:cNvPr id="14" name="Freeform 14"/>
              <p:cNvSpPr/>
              <p:nvPr/>
            </p:nvSpPr>
            <p:spPr>
              <a:xfrm>
                <a:off x="0" y="0"/>
                <a:ext cx="2785732" cy="271059"/>
              </a:xfrm>
              <a:custGeom>
                <a:avLst/>
                <a:gdLst/>
                <a:ahLst/>
                <a:cxnLst/>
                <a:rect l="l" t="t" r="r" b="b"/>
                <a:pathLst>
                  <a:path w="2785732" h="271059">
                    <a:moveTo>
                      <a:pt x="29675" y="0"/>
                    </a:moveTo>
                    <a:lnTo>
                      <a:pt x="2756057" y="0"/>
                    </a:lnTo>
                    <a:cubicBezTo>
                      <a:pt x="2772446" y="0"/>
                      <a:pt x="2785732" y="13286"/>
                      <a:pt x="2785732" y="29675"/>
                    </a:cubicBezTo>
                    <a:lnTo>
                      <a:pt x="2785732" y="241384"/>
                    </a:lnTo>
                    <a:cubicBezTo>
                      <a:pt x="2785732" y="257773"/>
                      <a:pt x="2772446" y="271059"/>
                      <a:pt x="2756057" y="271059"/>
                    </a:cubicBezTo>
                    <a:lnTo>
                      <a:pt x="29675" y="271059"/>
                    </a:lnTo>
                    <a:cubicBezTo>
                      <a:pt x="13286" y="271059"/>
                      <a:pt x="0" y="257773"/>
                      <a:pt x="0" y="241384"/>
                    </a:cubicBezTo>
                    <a:lnTo>
                      <a:pt x="0" y="29675"/>
                    </a:lnTo>
                    <a:cubicBezTo>
                      <a:pt x="0" y="13286"/>
                      <a:pt x="13286" y="0"/>
                      <a:pt x="29675" y="0"/>
                    </a:cubicBezTo>
                    <a:close/>
                  </a:path>
                </a:pathLst>
              </a:custGeom>
              <a:solidFill>
                <a:srgbClr val="FAB087"/>
              </a:solidFill>
              <a:ln cap="rnd">
                <a:noFill/>
                <a:prstDash val="solid"/>
                <a:round/>
              </a:ln>
            </p:spPr>
            <p:txBody>
              <a:bodyPr/>
              <a:lstStyle/>
              <a:p>
                <a:endParaRPr lang="en-US"/>
              </a:p>
            </p:txBody>
          </p:sp>
          <p:sp>
            <p:nvSpPr>
              <p:cNvPr id="15" name="TextBox 15"/>
              <p:cNvSpPr txBox="1"/>
              <p:nvPr/>
            </p:nvSpPr>
            <p:spPr>
              <a:xfrm>
                <a:off x="0" y="-38100"/>
                <a:ext cx="2785732"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16" name="Group 16"/>
            <p:cNvGrpSpPr/>
            <p:nvPr/>
          </p:nvGrpSpPr>
          <p:grpSpPr>
            <a:xfrm>
              <a:off x="0" y="0"/>
              <a:ext cx="1726209" cy="1788055"/>
              <a:chOff x="0" y="0"/>
              <a:chExt cx="812800" cy="841921"/>
            </a:xfrm>
          </p:grpSpPr>
          <p:sp>
            <p:nvSpPr>
              <p:cNvPr id="17" name="Freeform 17"/>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18" name="TextBox 18"/>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1</a:t>
                </a:r>
              </a:p>
            </p:txBody>
          </p:sp>
        </p:grpSp>
        <p:grpSp>
          <p:nvGrpSpPr>
            <p:cNvPr id="19" name="Group 19"/>
            <p:cNvGrpSpPr/>
            <p:nvPr/>
          </p:nvGrpSpPr>
          <p:grpSpPr>
            <a:xfrm>
              <a:off x="1941044" y="1935182"/>
              <a:ext cx="17740629" cy="1726209"/>
              <a:chOff x="0" y="0"/>
              <a:chExt cx="2785732" cy="271059"/>
            </a:xfrm>
          </p:grpSpPr>
          <p:sp>
            <p:nvSpPr>
              <p:cNvPr id="20" name="Freeform 20"/>
              <p:cNvSpPr/>
              <p:nvPr/>
            </p:nvSpPr>
            <p:spPr>
              <a:xfrm>
                <a:off x="0" y="0"/>
                <a:ext cx="2785732" cy="271059"/>
              </a:xfrm>
              <a:custGeom>
                <a:avLst/>
                <a:gdLst/>
                <a:ahLst/>
                <a:cxnLst/>
                <a:rect l="l" t="t" r="r" b="b"/>
                <a:pathLst>
                  <a:path w="2785732" h="271059">
                    <a:moveTo>
                      <a:pt x="29675" y="0"/>
                    </a:moveTo>
                    <a:lnTo>
                      <a:pt x="2756057" y="0"/>
                    </a:lnTo>
                    <a:cubicBezTo>
                      <a:pt x="2772446" y="0"/>
                      <a:pt x="2785732" y="13286"/>
                      <a:pt x="2785732" y="29675"/>
                    </a:cubicBezTo>
                    <a:lnTo>
                      <a:pt x="2785732" y="241384"/>
                    </a:lnTo>
                    <a:cubicBezTo>
                      <a:pt x="2785732" y="257773"/>
                      <a:pt x="2772446" y="271059"/>
                      <a:pt x="2756057" y="271059"/>
                    </a:cubicBezTo>
                    <a:lnTo>
                      <a:pt x="29675" y="271059"/>
                    </a:lnTo>
                    <a:cubicBezTo>
                      <a:pt x="13286" y="271059"/>
                      <a:pt x="0" y="257773"/>
                      <a:pt x="0" y="241384"/>
                    </a:cubicBezTo>
                    <a:lnTo>
                      <a:pt x="0" y="29675"/>
                    </a:lnTo>
                    <a:cubicBezTo>
                      <a:pt x="0" y="13286"/>
                      <a:pt x="13286" y="0"/>
                      <a:pt x="29675" y="0"/>
                    </a:cubicBezTo>
                    <a:close/>
                  </a:path>
                </a:pathLst>
              </a:custGeom>
              <a:solidFill>
                <a:srgbClr val="FAB087"/>
              </a:solidFill>
              <a:ln cap="rnd">
                <a:noFill/>
                <a:prstDash val="solid"/>
                <a:round/>
              </a:ln>
            </p:spPr>
            <p:txBody>
              <a:bodyPr/>
              <a:lstStyle/>
              <a:p>
                <a:endParaRPr lang="en-US"/>
              </a:p>
            </p:txBody>
          </p:sp>
          <p:sp>
            <p:nvSpPr>
              <p:cNvPr id="21" name="TextBox 21"/>
              <p:cNvSpPr txBox="1"/>
              <p:nvPr/>
            </p:nvSpPr>
            <p:spPr>
              <a:xfrm>
                <a:off x="0" y="-38100"/>
                <a:ext cx="2785732"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22" name="Group 22"/>
            <p:cNvGrpSpPr/>
            <p:nvPr/>
          </p:nvGrpSpPr>
          <p:grpSpPr>
            <a:xfrm>
              <a:off x="0" y="1911218"/>
              <a:ext cx="1726209" cy="1788055"/>
              <a:chOff x="0" y="0"/>
              <a:chExt cx="812800" cy="841921"/>
            </a:xfrm>
          </p:grpSpPr>
          <p:sp>
            <p:nvSpPr>
              <p:cNvPr id="23" name="Freeform 23"/>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4" name="TextBox 24"/>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2</a:t>
                </a:r>
              </a:p>
            </p:txBody>
          </p:sp>
        </p:grpSp>
        <p:grpSp>
          <p:nvGrpSpPr>
            <p:cNvPr id="25" name="Group 25"/>
            <p:cNvGrpSpPr/>
            <p:nvPr/>
          </p:nvGrpSpPr>
          <p:grpSpPr>
            <a:xfrm>
              <a:off x="1941044" y="3846399"/>
              <a:ext cx="17740629" cy="1726209"/>
              <a:chOff x="0" y="0"/>
              <a:chExt cx="2785732" cy="271059"/>
            </a:xfrm>
          </p:grpSpPr>
          <p:sp>
            <p:nvSpPr>
              <p:cNvPr id="26" name="Freeform 26"/>
              <p:cNvSpPr/>
              <p:nvPr/>
            </p:nvSpPr>
            <p:spPr>
              <a:xfrm>
                <a:off x="0" y="0"/>
                <a:ext cx="2785732" cy="271059"/>
              </a:xfrm>
              <a:custGeom>
                <a:avLst/>
                <a:gdLst/>
                <a:ahLst/>
                <a:cxnLst/>
                <a:rect l="l" t="t" r="r" b="b"/>
                <a:pathLst>
                  <a:path w="2785732" h="271059">
                    <a:moveTo>
                      <a:pt x="29675" y="0"/>
                    </a:moveTo>
                    <a:lnTo>
                      <a:pt x="2756057" y="0"/>
                    </a:lnTo>
                    <a:cubicBezTo>
                      <a:pt x="2772446" y="0"/>
                      <a:pt x="2785732" y="13286"/>
                      <a:pt x="2785732" y="29675"/>
                    </a:cubicBezTo>
                    <a:lnTo>
                      <a:pt x="2785732" y="241384"/>
                    </a:lnTo>
                    <a:cubicBezTo>
                      <a:pt x="2785732" y="257773"/>
                      <a:pt x="2772446" y="271059"/>
                      <a:pt x="2756057" y="271059"/>
                    </a:cubicBezTo>
                    <a:lnTo>
                      <a:pt x="29675" y="271059"/>
                    </a:lnTo>
                    <a:cubicBezTo>
                      <a:pt x="13286" y="271059"/>
                      <a:pt x="0" y="257773"/>
                      <a:pt x="0" y="241384"/>
                    </a:cubicBezTo>
                    <a:lnTo>
                      <a:pt x="0" y="29675"/>
                    </a:lnTo>
                    <a:cubicBezTo>
                      <a:pt x="0" y="13286"/>
                      <a:pt x="13286" y="0"/>
                      <a:pt x="29675" y="0"/>
                    </a:cubicBezTo>
                    <a:close/>
                  </a:path>
                </a:pathLst>
              </a:custGeom>
              <a:solidFill>
                <a:srgbClr val="FAB087"/>
              </a:solidFill>
              <a:ln cap="rnd">
                <a:noFill/>
                <a:prstDash val="solid"/>
                <a:round/>
              </a:ln>
            </p:spPr>
            <p:txBody>
              <a:bodyPr/>
              <a:lstStyle/>
              <a:p>
                <a:endParaRPr lang="en-US"/>
              </a:p>
            </p:txBody>
          </p:sp>
          <p:sp>
            <p:nvSpPr>
              <p:cNvPr id="27" name="TextBox 27"/>
              <p:cNvSpPr txBox="1"/>
              <p:nvPr/>
            </p:nvSpPr>
            <p:spPr>
              <a:xfrm>
                <a:off x="0" y="-38100"/>
                <a:ext cx="2785732"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28" name="Group 28"/>
            <p:cNvGrpSpPr/>
            <p:nvPr/>
          </p:nvGrpSpPr>
          <p:grpSpPr>
            <a:xfrm>
              <a:off x="0" y="3822435"/>
              <a:ext cx="1726209" cy="1788055"/>
              <a:chOff x="0" y="0"/>
              <a:chExt cx="812800" cy="841921"/>
            </a:xfrm>
          </p:grpSpPr>
          <p:sp>
            <p:nvSpPr>
              <p:cNvPr id="29" name="Freeform 29"/>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30" name="TextBox 30"/>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3</a:t>
                </a:r>
              </a:p>
            </p:txBody>
          </p:sp>
        </p:grpSp>
        <p:sp>
          <p:nvSpPr>
            <p:cNvPr id="31" name="TextBox 31"/>
            <p:cNvSpPr txBox="1"/>
            <p:nvPr/>
          </p:nvSpPr>
          <p:spPr>
            <a:xfrm>
              <a:off x="2731639" y="504606"/>
              <a:ext cx="14604316" cy="1629553"/>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MA đơn giản (Simple Moving Average - SMA)</a:t>
              </a:r>
            </a:p>
            <a:p>
              <a:pPr algn="ctr">
                <a:lnSpc>
                  <a:spcPts val="4830"/>
                </a:lnSpc>
              </a:pPr>
              <a:endParaRPr lang="en-US" sz="4025">
                <a:solidFill>
                  <a:srgbClr val="FFFFFF"/>
                </a:solidFill>
                <a:latin typeface="Quicksand Bold"/>
              </a:endParaRPr>
            </a:p>
          </p:txBody>
        </p:sp>
        <p:sp>
          <p:nvSpPr>
            <p:cNvPr id="32" name="TextBox 32"/>
            <p:cNvSpPr txBox="1"/>
            <p:nvPr/>
          </p:nvSpPr>
          <p:spPr>
            <a:xfrm>
              <a:off x="2430753" y="2394239"/>
              <a:ext cx="16793408" cy="1629553"/>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MA hàm mũ (Exponential Moving Average - EMA)</a:t>
              </a:r>
            </a:p>
            <a:p>
              <a:pPr algn="ctr">
                <a:lnSpc>
                  <a:spcPts val="4830"/>
                </a:lnSpc>
              </a:pPr>
              <a:endParaRPr lang="en-US" sz="4025">
                <a:solidFill>
                  <a:srgbClr val="FFFFFF"/>
                </a:solidFill>
                <a:latin typeface="Quicksand Bold"/>
              </a:endParaRPr>
            </a:p>
          </p:txBody>
        </p:sp>
        <p:sp>
          <p:nvSpPr>
            <p:cNvPr id="33" name="TextBox 33"/>
            <p:cNvSpPr txBox="1"/>
            <p:nvPr/>
          </p:nvSpPr>
          <p:spPr>
            <a:xfrm>
              <a:off x="1941044" y="4315892"/>
              <a:ext cx="16950034" cy="1629553"/>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Đường trung bình động hội tụ phân kỳ (MACD)</a:t>
              </a:r>
            </a:p>
            <a:p>
              <a:pPr algn="ctr">
                <a:lnSpc>
                  <a:spcPts val="4830"/>
                </a:lnSpc>
              </a:pPr>
              <a:endParaRPr lang="en-US" sz="4025">
                <a:solidFill>
                  <a:srgbClr val="FFFFFF"/>
                </a:solidFill>
                <a:latin typeface="Quicksand Bol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62887" y="629866"/>
            <a:ext cx="10805913" cy="2355104"/>
            <a:chOff x="0" y="0"/>
            <a:chExt cx="2846002" cy="620274"/>
          </a:xfrm>
        </p:grpSpPr>
        <p:sp>
          <p:nvSpPr>
            <p:cNvPr id="3" name="Freeform 3"/>
            <p:cNvSpPr/>
            <p:nvPr/>
          </p:nvSpPr>
          <p:spPr>
            <a:xfrm>
              <a:off x="0" y="0"/>
              <a:ext cx="2846002" cy="620274"/>
            </a:xfrm>
            <a:custGeom>
              <a:avLst/>
              <a:gdLst/>
              <a:ahLst/>
              <a:cxnLst/>
              <a:rect l="l" t="t" r="r" b="b"/>
              <a:pathLst>
                <a:path w="2846002" h="620274">
                  <a:moveTo>
                    <a:pt x="36539" y="0"/>
                  </a:moveTo>
                  <a:lnTo>
                    <a:pt x="2809463" y="0"/>
                  </a:lnTo>
                  <a:cubicBezTo>
                    <a:pt x="2819154" y="0"/>
                    <a:pt x="2828448" y="3850"/>
                    <a:pt x="2835300" y="10702"/>
                  </a:cubicBezTo>
                  <a:cubicBezTo>
                    <a:pt x="2842152" y="17554"/>
                    <a:pt x="2846002" y="26848"/>
                    <a:pt x="2846002" y="36539"/>
                  </a:cubicBezTo>
                  <a:lnTo>
                    <a:pt x="2846002" y="583735"/>
                  </a:lnTo>
                  <a:cubicBezTo>
                    <a:pt x="2846002" y="603915"/>
                    <a:pt x="2829643" y="620274"/>
                    <a:pt x="2809463" y="620274"/>
                  </a:cubicBezTo>
                  <a:lnTo>
                    <a:pt x="36539" y="620274"/>
                  </a:lnTo>
                  <a:cubicBezTo>
                    <a:pt x="26848" y="620274"/>
                    <a:pt x="17554" y="616425"/>
                    <a:pt x="10702" y="609572"/>
                  </a:cubicBezTo>
                  <a:cubicBezTo>
                    <a:pt x="3850" y="602720"/>
                    <a:pt x="0" y="593426"/>
                    <a:pt x="0" y="583735"/>
                  </a:cubicBezTo>
                  <a:lnTo>
                    <a:pt x="0" y="36539"/>
                  </a:lnTo>
                  <a:cubicBezTo>
                    <a:pt x="0" y="26848"/>
                    <a:pt x="3850" y="17554"/>
                    <a:pt x="10702" y="10702"/>
                  </a:cubicBezTo>
                  <a:cubicBezTo>
                    <a:pt x="17554" y="3850"/>
                    <a:pt x="26848" y="0"/>
                    <a:pt x="36539"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2846002" cy="65837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30493" y="1028700"/>
            <a:ext cx="1982336" cy="1841576"/>
            <a:chOff x="0" y="0"/>
            <a:chExt cx="522097" cy="485024"/>
          </a:xfrm>
        </p:grpSpPr>
        <p:sp>
          <p:nvSpPr>
            <p:cNvPr id="6" name="Freeform 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522097" cy="52312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1221696">
            <a:off x="3637795" y="962776"/>
            <a:ext cx="827616" cy="498074"/>
          </a:xfrm>
          <a:custGeom>
            <a:avLst/>
            <a:gdLst/>
            <a:ahLst/>
            <a:cxnLst/>
            <a:rect l="l" t="t" r="r" b="b"/>
            <a:pathLst>
              <a:path w="827616" h="498074">
                <a:moveTo>
                  <a:pt x="0" y="0"/>
                </a:moveTo>
                <a:lnTo>
                  <a:pt x="827616" y="0"/>
                </a:lnTo>
                <a:lnTo>
                  <a:pt x="827616" y="498074"/>
                </a:lnTo>
                <a:lnTo>
                  <a:pt x="0" y="4980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10586146">
            <a:off x="14397120" y="9495342"/>
            <a:ext cx="1933065" cy="741814"/>
          </a:xfrm>
          <a:custGeom>
            <a:avLst/>
            <a:gdLst/>
            <a:ahLst/>
            <a:cxnLst/>
            <a:rect l="l" t="t" r="r" b="b"/>
            <a:pathLst>
              <a:path w="1933065" h="741814">
                <a:moveTo>
                  <a:pt x="0" y="0"/>
                </a:moveTo>
                <a:lnTo>
                  <a:pt x="1933066" y="0"/>
                </a:lnTo>
                <a:lnTo>
                  <a:pt x="1933066" y="741814"/>
                </a:lnTo>
                <a:lnTo>
                  <a:pt x="0" y="741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732322" y="2805296"/>
            <a:ext cx="592757" cy="5927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476250" y="237662"/>
            <a:ext cx="784408" cy="7844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75193" y="2420428"/>
            <a:ext cx="2894003" cy="1129084"/>
            <a:chOff x="0" y="0"/>
            <a:chExt cx="762207" cy="297372"/>
          </a:xfrm>
        </p:grpSpPr>
        <p:sp>
          <p:nvSpPr>
            <p:cNvPr id="22" name="Freeform 22"/>
            <p:cNvSpPr/>
            <p:nvPr/>
          </p:nvSpPr>
          <p:spPr>
            <a:xfrm>
              <a:off x="0" y="0"/>
              <a:ext cx="762207" cy="297372"/>
            </a:xfrm>
            <a:custGeom>
              <a:avLst/>
              <a:gdLst/>
              <a:ahLst/>
              <a:cxnLst/>
              <a:rect l="l" t="t" r="r" b="b"/>
              <a:pathLst>
                <a:path w="762207" h="297372">
                  <a:moveTo>
                    <a:pt x="136433" y="0"/>
                  </a:moveTo>
                  <a:lnTo>
                    <a:pt x="625773" y="0"/>
                  </a:lnTo>
                  <a:cubicBezTo>
                    <a:pt x="661958" y="0"/>
                    <a:pt x="696660" y="14374"/>
                    <a:pt x="722246" y="39960"/>
                  </a:cubicBezTo>
                  <a:cubicBezTo>
                    <a:pt x="747832" y="65547"/>
                    <a:pt x="762207" y="100249"/>
                    <a:pt x="762207" y="136433"/>
                  </a:cubicBezTo>
                  <a:lnTo>
                    <a:pt x="762207" y="160939"/>
                  </a:lnTo>
                  <a:cubicBezTo>
                    <a:pt x="762207" y="197123"/>
                    <a:pt x="747832" y="231825"/>
                    <a:pt x="722246" y="257412"/>
                  </a:cubicBezTo>
                  <a:cubicBezTo>
                    <a:pt x="696660" y="282998"/>
                    <a:pt x="661958" y="297372"/>
                    <a:pt x="625773" y="297372"/>
                  </a:cubicBezTo>
                  <a:lnTo>
                    <a:pt x="136433" y="297372"/>
                  </a:lnTo>
                  <a:cubicBezTo>
                    <a:pt x="61083" y="297372"/>
                    <a:pt x="0" y="236289"/>
                    <a:pt x="0" y="160939"/>
                  </a:cubicBezTo>
                  <a:lnTo>
                    <a:pt x="0" y="136433"/>
                  </a:lnTo>
                  <a:cubicBezTo>
                    <a:pt x="0" y="100249"/>
                    <a:pt x="14374" y="65547"/>
                    <a:pt x="39960" y="39960"/>
                  </a:cubicBezTo>
                  <a:cubicBezTo>
                    <a:pt x="65547" y="14374"/>
                    <a:pt x="100249" y="0"/>
                    <a:pt x="136433" y="0"/>
                  </a:cubicBezTo>
                  <a:close/>
                </a:path>
              </a:pathLst>
            </a:custGeom>
            <a:solidFill>
              <a:srgbClr val="FFA857"/>
            </a:solidFill>
            <a:ln cap="rnd">
              <a:noFill/>
              <a:prstDash val="solid"/>
              <a:round/>
            </a:ln>
          </p:spPr>
          <p:txBody>
            <a:bodyPr/>
            <a:lstStyle/>
            <a:p>
              <a:endParaRPr lang="en-US"/>
            </a:p>
          </p:txBody>
        </p:sp>
        <p:sp>
          <p:nvSpPr>
            <p:cNvPr id="23" name="TextBox 23"/>
            <p:cNvSpPr txBox="1"/>
            <p:nvPr/>
          </p:nvSpPr>
          <p:spPr>
            <a:xfrm>
              <a:off x="0" y="-38100"/>
              <a:ext cx="762207" cy="335472"/>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476250" y="2770657"/>
            <a:ext cx="2817173" cy="419100"/>
          </a:xfrm>
          <a:prstGeom prst="rect">
            <a:avLst/>
          </a:prstGeom>
        </p:spPr>
        <p:txBody>
          <a:bodyPr lIns="0" tIns="0" rIns="0" bIns="0" rtlCol="0" anchor="t">
            <a:spAutoFit/>
          </a:bodyPr>
          <a:lstStyle/>
          <a:p>
            <a:pPr algn="just">
              <a:lnSpc>
                <a:spcPts val="3240"/>
              </a:lnSpc>
            </a:pPr>
            <a:r>
              <a:rPr lang="en-US" sz="2700">
                <a:solidFill>
                  <a:srgbClr val="000000"/>
                </a:solidFill>
                <a:latin typeface="Quicksand Bold"/>
              </a:rPr>
              <a:t>CÔNG THỨC</a:t>
            </a:r>
          </a:p>
        </p:txBody>
      </p:sp>
      <p:grpSp>
        <p:nvGrpSpPr>
          <p:cNvPr id="25" name="Group 25"/>
          <p:cNvGrpSpPr/>
          <p:nvPr/>
        </p:nvGrpSpPr>
        <p:grpSpPr>
          <a:xfrm>
            <a:off x="13945660" y="8445389"/>
            <a:ext cx="480240" cy="554631"/>
            <a:chOff x="0" y="0"/>
            <a:chExt cx="703781" cy="812800"/>
          </a:xfrm>
        </p:grpSpPr>
        <p:sp>
          <p:nvSpPr>
            <p:cNvPr id="26" name="Freeform 26"/>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27" name="TextBox 27"/>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28" name="Freeform 28"/>
          <p:cNvSpPr/>
          <p:nvPr/>
        </p:nvSpPr>
        <p:spPr>
          <a:xfrm>
            <a:off x="476250" y="4044812"/>
            <a:ext cx="12619155" cy="3702918"/>
          </a:xfrm>
          <a:custGeom>
            <a:avLst/>
            <a:gdLst/>
            <a:ahLst/>
            <a:cxnLst/>
            <a:rect l="l" t="t" r="r" b="b"/>
            <a:pathLst>
              <a:path w="12619155" h="3702918">
                <a:moveTo>
                  <a:pt x="0" y="0"/>
                </a:moveTo>
                <a:lnTo>
                  <a:pt x="12619155" y="0"/>
                </a:lnTo>
                <a:lnTo>
                  <a:pt x="12619155" y="3702918"/>
                </a:lnTo>
                <a:lnTo>
                  <a:pt x="0" y="3702918"/>
                </a:lnTo>
                <a:lnTo>
                  <a:pt x="0" y="0"/>
                </a:lnTo>
                <a:close/>
              </a:path>
            </a:pathLst>
          </a:custGeom>
          <a:blipFill>
            <a:blip r:embed="rId8"/>
            <a:stretch>
              <a:fillRect/>
            </a:stretch>
          </a:blipFill>
        </p:spPr>
        <p:txBody>
          <a:bodyPr/>
          <a:lstStyle/>
          <a:p>
            <a:endParaRPr lang="en-US"/>
          </a:p>
        </p:txBody>
      </p:sp>
      <p:sp>
        <p:nvSpPr>
          <p:cNvPr id="29" name="TextBox 29"/>
          <p:cNvSpPr txBox="1"/>
          <p:nvPr/>
        </p:nvSpPr>
        <p:spPr>
          <a:xfrm>
            <a:off x="6253216" y="1588583"/>
            <a:ext cx="2480719" cy="1149350"/>
          </a:xfrm>
          <a:prstGeom prst="rect">
            <a:avLst/>
          </a:prstGeom>
        </p:spPr>
        <p:txBody>
          <a:bodyPr lIns="0" tIns="0" rIns="0" bIns="0" rtlCol="0" anchor="t">
            <a:spAutoFit/>
          </a:bodyPr>
          <a:lstStyle/>
          <a:p>
            <a:pPr algn="ctr">
              <a:lnSpc>
                <a:spcPts val="8800"/>
              </a:lnSpc>
            </a:pPr>
            <a:r>
              <a:rPr lang="en-US" sz="8000">
                <a:solidFill>
                  <a:srgbClr val="FFFFFF"/>
                </a:solidFill>
                <a:latin typeface="More Sugar"/>
              </a:rPr>
              <a:t> 1</a:t>
            </a:r>
          </a:p>
        </p:txBody>
      </p:sp>
      <p:sp>
        <p:nvSpPr>
          <p:cNvPr id="30" name="TextBox 30"/>
          <p:cNvSpPr txBox="1"/>
          <p:nvPr/>
        </p:nvSpPr>
        <p:spPr>
          <a:xfrm>
            <a:off x="9053612" y="998266"/>
            <a:ext cx="7789143" cy="1651003"/>
          </a:xfrm>
          <a:prstGeom prst="rect">
            <a:avLst/>
          </a:prstGeom>
        </p:spPr>
        <p:txBody>
          <a:bodyPr lIns="0" tIns="0" rIns="0" bIns="0" rtlCol="0" anchor="t">
            <a:spAutoFit/>
          </a:bodyPr>
          <a:lstStyle/>
          <a:p>
            <a:pPr algn="ctr">
              <a:lnSpc>
                <a:spcPts val="6050"/>
              </a:lnSpc>
            </a:pPr>
            <a:r>
              <a:rPr lang="en-US" sz="5500">
                <a:solidFill>
                  <a:srgbClr val="3C2547"/>
                </a:solidFill>
                <a:latin typeface="Times New Roman"/>
              </a:rPr>
              <a:t>MA đơn giản (Simple Moving Average - SMA)</a:t>
            </a:r>
          </a:p>
        </p:txBody>
      </p:sp>
      <p:grpSp>
        <p:nvGrpSpPr>
          <p:cNvPr id="31" name="Group 31"/>
          <p:cNvGrpSpPr/>
          <p:nvPr/>
        </p:nvGrpSpPr>
        <p:grpSpPr>
          <a:xfrm>
            <a:off x="9537302" y="7078221"/>
            <a:ext cx="8475615" cy="3208779"/>
            <a:chOff x="0" y="0"/>
            <a:chExt cx="11300821" cy="4278372"/>
          </a:xfrm>
        </p:grpSpPr>
        <p:grpSp>
          <p:nvGrpSpPr>
            <p:cNvPr id="32" name="Group 32"/>
            <p:cNvGrpSpPr/>
            <p:nvPr/>
          </p:nvGrpSpPr>
          <p:grpSpPr>
            <a:xfrm>
              <a:off x="0" y="0"/>
              <a:ext cx="11300821" cy="4278372"/>
              <a:chOff x="0" y="0"/>
              <a:chExt cx="2232261" cy="845111"/>
            </a:xfrm>
          </p:grpSpPr>
          <p:sp>
            <p:nvSpPr>
              <p:cNvPr id="33" name="Freeform 33"/>
              <p:cNvSpPr/>
              <p:nvPr/>
            </p:nvSpPr>
            <p:spPr>
              <a:xfrm>
                <a:off x="0" y="0"/>
                <a:ext cx="2232261" cy="845111"/>
              </a:xfrm>
              <a:custGeom>
                <a:avLst/>
                <a:gdLst/>
                <a:ahLst/>
                <a:cxnLst/>
                <a:rect l="l" t="t" r="r" b="b"/>
                <a:pathLst>
                  <a:path w="2232261" h="845111">
                    <a:moveTo>
                      <a:pt x="46585" y="0"/>
                    </a:moveTo>
                    <a:lnTo>
                      <a:pt x="2185676" y="0"/>
                    </a:lnTo>
                    <a:cubicBezTo>
                      <a:pt x="2198031" y="0"/>
                      <a:pt x="2209880" y="4908"/>
                      <a:pt x="2218616" y="13644"/>
                    </a:cubicBezTo>
                    <a:cubicBezTo>
                      <a:pt x="2227353" y="22381"/>
                      <a:pt x="2232261" y="34230"/>
                      <a:pt x="2232261" y="46585"/>
                    </a:cubicBezTo>
                    <a:lnTo>
                      <a:pt x="2232261" y="798525"/>
                    </a:lnTo>
                    <a:cubicBezTo>
                      <a:pt x="2232261" y="824254"/>
                      <a:pt x="2211404" y="845111"/>
                      <a:pt x="2185676" y="845111"/>
                    </a:cubicBezTo>
                    <a:lnTo>
                      <a:pt x="46585" y="845111"/>
                    </a:lnTo>
                    <a:cubicBezTo>
                      <a:pt x="20857" y="845111"/>
                      <a:pt x="0" y="824254"/>
                      <a:pt x="0" y="798525"/>
                    </a:cubicBezTo>
                    <a:lnTo>
                      <a:pt x="0" y="46585"/>
                    </a:lnTo>
                    <a:cubicBezTo>
                      <a:pt x="0" y="20857"/>
                      <a:pt x="20857" y="0"/>
                      <a:pt x="46585" y="0"/>
                    </a:cubicBezTo>
                    <a:close/>
                  </a:path>
                </a:pathLst>
              </a:custGeom>
              <a:solidFill>
                <a:srgbClr val="FFA857"/>
              </a:solidFill>
              <a:ln cap="rnd">
                <a:noFill/>
                <a:prstDash val="solid"/>
                <a:round/>
              </a:ln>
            </p:spPr>
            <p:txBody>
              <a:bodyPr/>
              <a:lstStyle/>
              <a:p>
                <a:endParaRPr lang="en-US"/>
              </a:p>
            </p:txBody>
          </p:sp>
          <p:sp>
            <p:nvSpPr>
              <p:cNvPr id="34" name="TextBox 34"/>
              <p:cNvSpPr txBox="1"/>
              <p:nvPr/>
            </p:nvSpPr>
            <p:spPr>
              <a:xfrm>
                <a:off x="0" y="-38100"/>
                <a:ext cx="2232261" cy="883211"/>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5"/>
            <p:cNvSpPr txBox="1"/>
            <p:nvPr/>
          </p:nvSpPr>
          <p:spPr>
            <a:xfrm>
              <a:off x="300015" y="399515"/>
              <a:ext cx="11000805" cy="2740025"/>
            </a:xfrm>
            <a:prstGeom prst="rect">
              <a:avLst/>
            </a:prstGeom>
          </p:spPr>
          <p:txBody>
            <a:bodyPr lIns="0" tIns="0" rIns="0" bIns="0" rtlCol="0" anchor="t">
              <a:spAutoFit/>
            </a:bodyPr>
            <a:lstStyle/>
            <a:p>
              <a:pPr algn="just">
                <a:lnSpc>
                  <a:spcPts val="3240"/>
                </a:lnSpc>
              </a:pPr>
              <a:r>
                <a:rPr lang="en-US" sz="2700">
                  <a:solidFill>
                    <a:srgbClr val="000000"/>
                  </a:solidFill>
                  <a:latin typeface="Quicksand Bold"/>
                </a:rPr>
                <a:t> Trong đó:</a:t>
              </a:r>
            </a:p>
            <a:p>
              <a:pPr algn="just">
                <a:lnSpc>
                  <a:spcPts val="3240"/>
                </a:lnSpc>
              </a:pPr>
              <a:endParaRPr lang="en-US" sz="2700">
                <a:solidFill>
                  <a:srgbClr val="000000"/>
                </a:solidFill>
                <a:latin typeface="Quicksand Bold"/>
              </a:endParaRPr>
            </a:p>
            <a:p>
              <a:pPr algn="just">
                <a:lnSpc>
                  <a:spcPts val="3240"/>
                </a:lnSpc>
              </a:pPr>
              <a:r>
                <a:rPr lang="en-US" sz="2700">
                  <a:solidFill>
                    <a:srgbClr val="000000"/>
                  </a:solidFill>
                  <a:latin typeface="Quicksand Bold"/>
                </a:rPr>
                <a:t>A = Giá trung bình trong khoảng thời gian n</a:t>
              </a:r>
            </a:p>
            <a:p>
              <a:pPr algn="just">
                <a:lnSpc>
                  <a:spcPts val="3240"/>
                </a:lnSpc>
              </a:pPr>
              <a:r>
                <a:rPr lang="en-US" sz="2700">
                  <a:solidFill>
                    <a:srgbClr val="000000"/>
                  </a:solidFill>
                  <a:latin typeface="Quicksand Bold"/>
                </a:rPr>
                <a:t>n = Số khoảng thời gian</a:t>
              </a:r>
            </a:p>
            <a:p>
              <a:pPr algn="just">
                <a:lnSpc>
                  <a:spcPts val="3240"/>
                </a:lnSpc>
              </a:pPr>
              <a:endParaRPr lang="en-US" sz="2700">
                <a:solidFill>
                  <a:srgbClr val="000000"/>
                </a:solidFill>
                <a:latin typeface="Quicksand 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6262887" y="629866"/>
            <a:ext cx="10805913" cy="2355104"/>
            <a:chOff x="0" y="0"/>
            <a:chExt cx="2846002" cy="620274"/>
          </a:xfrm>
        </p:grpSpPr>
        <p:sp>
          <p:nvSpPr>
            <p:cNvPr id="3" name="Freeform 3"/>
            <p:cNvSpPr/>
            <p:nvPr/>
          </p:nvSpPr>
          <p:spPr>
            <a:xfrm>
              <a:off x="0" y="0"/>
              <a:ext cx="2846002" cy="620274"/>
            </a:xfrm>
            <a:custGeom>
              <a:avLst/>
              <a:gdLst/>
              <a:ahLst/>
              <a:cxnLst/>
              <a:rect l="l" t="t" r="r" b="b"/>
              <a:pathLst>
                <a:path w="2846002" h="620274">
                  <a:moveTo>
                    <a:pt x="36539" y="0"/>
                  </a:moveTo>
                  <a:lnTo>
                    <a:pt x="2809463" y="0"/>
                  </a:lnTo>
                  <a:cubicBezTo>
                    <a:pt x="2819154" y="0"/>
                    <a:pt x="2828448" y="3850"/>
                    <a:pt x="2835300" y="10702"/>
                  </a:cubicBezTo>
                  <a:cubicBezTo>
                    <a:pt x="2842152" y="17554"/>
                    <a:pt x="2846002" y="26848"/>
                    <a:pt x="2846002" y="36539"/>
                  </a:cubicBezTo>
                  <a:lnTo>
                    <a:pt x="2846002" y="583735"/>
                  </a:lnTo>
                  <a:cubicBezTo>
                    <a:pt x="2846002" y="603915"/>
                    <a:pt x="2829643" y="620274"/>
                    <a:pt x="2809463" y="620274"/>
                  </a:cubicBezTo>
                  <a:lnTo>
                    <a:pt x="36539" y="620274"/>
                  </a:lnTo>
                  <a:cubicBezTo>
                    <a:pt x="26848" y="620274"/>
                    <a:pt x="17554" y="616425"/>
                    <a:pt x="10702" y="609572"/>
                  </a:cubicBezTo>
                  <a:cubicBezTo>
                    <a:pt x="3850" y="602720"/>
                    <a:pt x="0" y="593426"/>
                    <a:pt x="0" y="583735"/>
                  </a:cubicBezTo>
                  <a:lnTo>
                    <a:pt x="0" y="36539"/>
                  </a:lnTo>
                  <a:cubicBezTo>
                    <a:pt x="0" y="26848"/>
                    <a:pt x="3850" y="17554"/>
                    <a:pt x="10702" y="10702"/>
                  </a:cubicBezTo>
                  <a:cubicBezTo>
                    <a:pt x="17554" y="3850"/>
                    <a:pt x="26848" y="0"/>
                    <a:pt x="36539"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2846002" cy="65837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30493" y="1028700"/>
            <a:ext cx="1982336" cy="1841576"/>
            <a:chOff x="0" y="0"/>
            <a:chExt cx="522097" cy="485024"/>
          </a:xfrm>
        </p:grpSpPr>
        <p:sp>
          <p:nvSpPr>
            <p:cNvPr id="6" name="Freeform 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522097" cy="52312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1221696">
            <a:off x="3637795" y="962776"/>
            <a:ext cx="827616" cy="498074"/>
          </a:xfrm>
          <a:custGeom>
            <a:avLst/>
            <a:gdLst/>
            <a:ahLst/>
            <a:cxnLst/>
            <a:rect l="l" t="t" r="r" b="b"/>
            <a:pathLst>
              <a:path w="827616" h="498074">
                <a:moveTo>
                  <a:pt x="0" y="0"/>
                </a:moveTo>
                <a:lnTo>
                  <a:pt x="827616" y="0"/>
                </a:lnTo>
                <a:lnTo>
                  <a:pt x="827616" y="498074"/>
                </a:lnTo>
                <a:lnTo>
                  <a:pt x="0" y="4980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732322" y="2805296"/>
            <a:ext cx="592757" cy="5927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476250" y="237662"/>
            <a:ext cx="784408" cy="7844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198742" y="7410724"/>
            <a:ext cx="592757" cy="59275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3945660" y="8445389"/>
            <a:ext cx="480240" cy="554631"/>
            <a:chOff x="0" y="0"/>
            <a:chExt cx="703781" cy="812800"/>
          </a:xfrm>
        </p:grpSpPr>
        <p:sp>
          <p:nvSpPr>
            <p:cNvPr id="22" name="Freeform 22"/>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23" name="TextBox 23"/>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24" name="Freeform 24"/>
          <p:cNvSpPr/>
          <p:nvPr/>
        </p:nvSpPr>
        <p:spPr>
          <a:xfrm>
            <a:off x="11400871" y="6914519"/>
            <a:ext cx="6724890" cy="3061739"/>
          </a:xfrm>
          <a:custGeom>
            <a:avLst/>
            <a:gdLst/>
            <a:ahLst/>
            <a:cxnLst/>
            <a:rect l="l" t="t" r="r" b="b"/>
            <a:pathLst>
              <a:path w="6724890" h="3061739">
                <a:moveTo>
                  <a:pt x="0" y="0"/>
                </a:moveTo>
                <a:lnTo>
                  <a:pt x="6724890" y="0"/>
                </a:lnTo>
                <a:lnTo>
                  <a:pt x="6724890" y="3061739"/>
                </a:lnTo>
                <a:lnTo>
                  <a:pt x="0" y="3061739"/>
                </a:lnTo>
                <a:lnTo>
                  <a:pt x="0" y="0"/>
                </a:lnTo>
                <a:close/>
              </a:path>
            </a:pathLst>
          </a:custGeom>
          <a:blipFill>
            <a:blip r:embed="rId6"/>
            <a:stretch>
              <a:fillRect/>
            </a:stretch>
          </a:blipFill>
        </p:spPr>
        <p:txBody>
          <a:bodyPr/>
          <a:lstStyle/>
          <a:p>
            <a:endParaRPr lang="en-US"/>
          </a:p>
        </p:txBody>
      </p:sp>
      <p:grpSp>
        <p:nvGrpSpPr>
          <p:cNvPr id="25" name="Group 25"/>
          <p:cNvGrpSpPr/>
          <p:nvPr/>
        </p:nvGrpSpPr>
        <p:grpSpPr>
          <a:xfrm>
            <a:off x="12432670" y="5347285"/>
            <a:ext cx="5347492" cy="1129084"/>
            <a:chOff x="0" y="0"/>
            <a:chExt cx="7129989" cy="1505446"/>
          </a:xfrm>
        </p:grpSpPr>
        <p:grpSp>
          <p:nvGrpSpPr>
            <p:cNvPr id="26" name="Group 26"/>
            <p:cNvGrpSpPr/>
            <p:nvPr/>
          </p:nvGrpSpPr>
          <p:grpSpPr>
            <a:xfrm>
              <a:off x="0" y="0"/>
              <a:ext cx="6646569" cy="1505446"/>
              <a:chOff x="0" y="0"/>
              <a:chExt cx="1312902" cy="297372"/>
            </a:xfrm>
          </p:grpSpPr>
          <p:sp>
            <p:nvSpPr>
              <p:cNvPr id="27" name="Freeform 27"/>
              <p:cNvSpPr/>
              <p:nvPr/>
            </p:nvSpPr>
            <p:spPr>
              <a:xfrm>
                <a:off x="0" y="0"/>
                <a:ext cx="1312902" cy="297372"/>
              </a:xfrm>
              <a:custGeom>
                <a:avLst/>
                <a:gdLst/>
                <a:ahLst/>
                <a:cxnLst/>
                <a:rect l="l" t="t" r="r" b="b"/>
                <a:pathLst>
                  <a:path w="1312902" h="297372">
                    <a:moveTo>
                      <a:pt x="79206" y="0"/>
                    </a:moveTo>
                    <a:lnTo>
                      <a:pt x="1233696" y="0"/>
                    </a:lnTo>
                    <a:cubicBezTo>
                      <a:pt x="1277441" y="0"/>
                      <a:pt x="1312902" y="35462"/>
                      <a:pt x="1312902" y="79206"/>
                    </a:cubicBezTo>
                    <a:lnTo>
                      <a:pt x="1312902" y="218166"/>
                    </a:lnTo>
                    <a:cubicBezTo>
                      <a:pt x="1312902" y="261910"/>
                      <a:pt x="1277441" y="297372"/>
                      <a:pt x="1233696" y="297372"/>
                    </a:cubicBezTo>
                    <a:lnTo>
                      <a:pt x="79206" y="297372"/>
                    </a:lnTo>
                    <a:cubicBezTo>
                      <a:pt x="35462" y="297372"/>
                      <a:pt x="0" y="261910"/>
                      <a:pt x="0" y="218166"/>
                    </a:cubicBezTo>
                    <a:lnTo>
                      <a:pt x="0" y="79206"/>
                    </a:lnTo>
                    <a:cubicBezTo>
                      <a:pt x="0" y="35462"/>
                      <a:pt x="35462" y="0"/>
                      <a:pt x="79206" y="0"/>
                    </a:cubicBezTo>
                    <a:close/>
                  </a:path>
                </a:pathLst>
              </a:custGeom>
              <a:solidFill>
                <a:srgbClr val="FFA857"/>
              </a:solidFill>
              <a:ln cap="rnd">
                <a:noFill/>
                <a:prstDash val="solid"/>
                <a:round/>
              </a:ln>
            </p:spPr>
            <p:txBody>
              <a:bodyPr/>
              <a:lstStyle/>
              <a:p>
                <a:endParaRPr lang="en-US"/>
              </a:p>
            </p:txBody>
          </p:sp>
          <p:sp>
            <p:nvSpPr>
              <p:cNvPr id="28" name="TextBox 28"/>
              <p:cNvSpPr txBox="1"/>
              <p:nvPr/>
            </p:nvSpPr>
            <p:spPr>
              <a:xfrm>
                <a:off x="0" y="-38100"/>
                <a:ext cx="1312902" cy="335472"/>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55917" y="425682"/>
              <a:ext cx="7074072" cy="555625"/>
            </a:xfrm>
            <a:prstGeom prst="rect">
              <a:avLst/>
            </a:prstGeom>
          </p:spPr>
          <p:txBody>
            <a:bodyPr lIns="0" tIns="0" rIns="0" bIns="0" rtlCol="0" anchor="t">
              <a:spAutoFit/>
            </a:bodyPr>
            <a:lstStyle/>
            <a:p>
              <a:pPr algn="just">
                <a:lnSpc>
                  <a:spcPts val="3240"/>
                </a:lnSpc>
              </a:pPr>
              <a:r>
                <a:rPr lang="en-US" sz="2700">
                  <a:solidFill>
                    <a:srgbClr val="000000"/>
                  </a:solidFill>
                  <a:latin typeface="Quicksand Bold"/>
                </a:rPr>
                <a:t>CÔNG THỨC HỆ SỐ LÀM MỊN</a:t>
              </a:r>
            </a:p>
          </p:txBody>
        </p:sp>
      </p:grpSp>
      <p:sp>
        <p:nvSpPr>
          <p:cNvPr id="30" name="TextBox 30"/>
          <p:cNvSpPr txBox="1"/>
          <p:nvPr/>
        </p:nvSpPr>
        <p:spPr>
          <a:xfrm>
            <a:off x="6253216" y="1588583"/>
            <a:ext cx="2480719" cy="1149350"/>
          </a:xfrm>
          <a:prstGeom prst="rect">
            <a:avLst/>
          </a:prstGeom>
        </p:spPr>
        <p:txBody>
          <a:bodyPr lIns="0" tIns="0" rIns="0" bIns="0" rtlCol="0" anchor="t">
            <a:spAutoFit/>
          </a:bodyPr>
          <a:lstStyle/>
          <a:p>
            <a:pPr algn="ctr">
              <a:lnSpc>
                <a:spcPts val="8800"/>
              </a:lnSpc>
            </a:pPr>
            <a:r>
              <a:rPr lang="en-US" sz="8000">
                <a:solidFill>
                  <a:srgbClr val="FFFFFF"/>
                </a:solidFill>
                <a:latin typeface="More Sugar"/>
              </a:rPr>
              <a:t>2</a:t>
            </a:r>
          </a:p>
        </p:txBody>
      </p:sp>
      <p:sp>
        <p:nvSpPr>
          <p:cNvPr id="31" name="TextBox 31"/>
          <p:cNvSpPr txBox="1"/>
          <p:nvPr/>
        </p:nvSpPr>
        <p:spPr>
          <a:xfrm>
            <a:off x="8612830" y="971550"/>
            <a:ext cx="8430479" cy="2413003"/>
          </a:xfrm>
          <a:prstGeom prst="rect">
            <a:avLst/>
          </a:prstGeom>
        </p:spPr>
        <p:txBody>
          <a:bodyPr lIns="0" tIns="0" rIns="0" bIns="0" rtlCol="0" anchor="t">
            <a:spAutoFit/>
          </a:bodyPr>
          <a:lstStyle/>
          <a:p>
            <a:pPr algn="ctr">
              <a:lnSpc>
                <a:spcPts val="6050"/>
              </a:lnSpc>
            </a:pPr>
            <a:r>
              <a:rPr lang="en-US" sz="5500">
                <a:solidFill>
                  <a:srgbClr val="3C2547"/>
                </a:solidFill>
                <a:latin typeface="Times New Roman"/>
              </a:rPr>
              <a:t> MA hàm mũ (Exponential Moving Average - EMA)</a:t>
            </a:r>
          </a:p>
          <a:p>
            <a:pPr algn="ctr">
              <a:lnSpc>
                <a:spcPts val="6050"/>
              </a:lnSpc>
            </a:pPr>
            <a:endParaRPr lang="en-US" sz="5500">
              <a:solidFill>
                <a:srgbClr val="3C2547"/>
              </a:solidFill>
              <a:latin typeface="Times New Roman"/>
            </a:endParaRPr>
          </a:p>
        </p:txBody>
      </p:sp>
      <p:grpSp>
        <p:nvGrpSpPr>
          <p:cNvPr id="32" name="Group 32"/>
          <p:cNvGrpSpPr/>
          <p:nvPr/>
        </p:nvGrpSpPr>
        <p:grpSpPr>
          <a:xfrm>
            <a:off x="1260658" y="5657313"/>
            <a:ext cx="8706496" cy="4629687"/>
            <a:chOff x="0" y="0"/>
            <a:chExt cx="11608662" cy="6172916"/>
          </a:xfrm>
        </p:grpSpPr>
        <p:grpSp>
          <p:nvGrpSpPr>
            <p:cNvPr id="33" name="Group 33"/>
            <p:cNvGrpSpPr/>
            <p:nvPr/>
          </p:nvGrpSpPr>
          <p:grpSpPr>
            <a:xfrm>
              <a:off x="0" y="0"/>
              <a:ext cx="11608662" cy="5649972"/>
              <a:chOff x="0" y="0"/>
              <a:chExt cx="2293069" cy="1116044"/>
            </a:xfrm>
          </p:grpSpPr>
          <p:sp>
            <p:nvSpPr>
              <p:cNvPr id="34" name="Freeform 34"/>
              <p:cNvSpPr/>
              <p:nvPr/>
            </p:nvSpPr>
            <p:spPr>
              <a:xfrm>
                <a:off x="0" y="0"/>
                <a:ext cx="2293069" cy="1116044"/>
              </a:xfrm>
              <a:custGeom>
                <a:avLst/>
                <a:gdLst/>
                <a:ahLst/>
                <a:cxnLst/>
                <a:rect l="l" t="t" r="r" b="b"/>
                <a:pathLst>
                  <a:path w="2293069" h="1116044">
                    <a:moveTo>
                      <a:pt x="45350" y="0"/>
                    </a:moveTo>
                    <a:lnTo>
                      <a:pt x="2247719" y="0"/>
                    </a:lnTo>
                    <a:cubicBezTo>
                      <a:pt x="2259747" y="0"/>
                      <a:pt x="2271282" y="4778"/>
                      <a:pt x="2279786" y="13283"/>
                    </a:cubicBezTo>
                    <a:cubicBezTo>
                      <a:pt x="2288291" y="21787"/>
                      <a:pt x="2293069" y="33322"/>
                      <a:pt x="2293069" y="45350"/>
                    </a:cubicBezTo>
                    <a:lnTo>
                      <a:pt x="2293069" y="1070694"/>
                    </a:lnTo>
                    <a:cubicBezTo>
                      <a:pt x="2293069" y="1095740"/>
                      <a:pt x="2272765" y="1116044"/>
                      <a:pt x="2247719" y="1116044"/>
                    </a:cubicBezTo>
                    <a:lnTo>
                      <a:pt x="45350" y="1116044"/>
                    </a:lnTo>
                    <a:cubicBezTo>
                      <a:pt x="33322" y="1116044"/>
                      <a:pt x="21787" y="1111266"/>
                      <a:pt x="13283" y="1102761"/>
                    </a:cubicBezTo>
                    <a:cubicBezTo>
                      <a:pt x="4778" y="1094256"/>
                      <a:pt x="0" y="1082722"/>
                      <a:pt x="0" y="1070694"/>
                    </a:cubicBezTo>
                    <a:lnTo>
                      <a:pt x="0" y="45350"/>
                    </a:lnTo>
                    <a:cubicBezTo>
                      <a:pt x="0" y="33322"/>
                      <a:pt x="4778" y="21787"/>
                      <a:pt x="13283" y="13283"/>
                    </a:cubicBezTo>
                    <a:cubicBezTo>
                      <a:pt x="21787" y="4778"/>
                      <a:pt x="33322" y="0"/>
                      <a:pt x="45350" y="0"/>
                    </a:cubicBezTo>
                    <a:close/>
                  </a:path>
                </a:pathLst>
              </a:custGeom>
              <a:solidFill>
                <a:srgbClr val="FFA857"/>
              </a:solidFill>
              <a:ln cap="rnd">
                <a:noFill/>
                <a:prstDash val="solid"/>
                <a:round/>
              </a:ln>
            </p:spPr>
            <p:txBody>
              <a:bodyPr/>
              <a:lstStyle/>
              <a:p>
                <a:endParaRPr lang="en-US"/>
              </a:p>
            </p:txBody>
          </p:sp>
          <p:sp>
            <p:nvSpPr>
              <p:cNvPr id="35" name="TextBox 35"/>
              <p:cNvSpPr txBox="1"/>
              <p:nvPr/>
            </p:nvSpPr>
            <p:spPr>
              <a:xfrm>
                <a:off x="0" y="-38100"/>
                <a:ext cx="2293069" cy="1154144"/>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303928" y="702391"/>
              <a:ext cx="11000805" cy="5470525"/>
            </a:xfrm>
            <a:prstGeom prst="rect">
              <a:avLst/>
            </a:prstGeom>
          </p:spPr>
          <p:txBody>
            <a:bodyPr lIns="0" tIns="0" rIns="0" bIns="0" rtlCol="0" anchor="t">
              <a:spAutoFit/>
            </a:bodyPr>
            <a:lstStyle/>
            <a:p>
              <a:pPr algn="just">
                <a:lnSpc>
                  <a:spcPts val="3240"/>
                </a:lnSpc>
              </a:pPr>
              <a:r>
                <a:rPr lang="en-US" sz="2700">
                  <a:solidFill>
                    <a:srgbClr val="000000"/>
                  </a:solidFill>
                  <a:latin typeface="Quicksand Bold"/>
                </a:rPr>
                <a:t> Trong đó:</a:t>
              </a:r>
            </a:p>
            <a:p>
              <a:pPr algn="just">
                <a:lnSpc>
                  <a:spcPts val="3240"/>
                </a:lnSpc>
              </a:pPr>
              <a:endParaRPr lang="en-US" sz="2700">
                <a:solidFill>
                  <a:srgbClr val="000000"/>
                </a:solidFill>
                <a:latin typeface="Quicksand Bold"/>
              </a:endParaRPr>
            </a:p>
            <a:p>
              <a:pPr algn="just">
                <a:lnSpc>
                  <a:spcPts val="3240"/>
                </a:lnSpc>
              </a:pPr>
              <a:r>
                <a:rPr lang="en-US" sz="2700">
                  <a:solidFill>
                    <a:srgbClr val="000000"/>
                  </a:solidFill>
                  <a:latin typeface="Quicksand Bold"/>
                </a:rPr>
                <a:t>EMAt = Giá trị EMA của nến hiện tại</a:t>
              </a:r>
            </a:p>
            <a:p>
              <a:pPr algn="just">
                <a:lnSpc>
                  <a:spcPts val="3240"/>
                </a:lnSpc>
              </a:pPr>
              <a:r>
                <a:rPr lang="en-US" sz="2700">
                  <a:solidFill>
                    <a:srgbClr val="000000"/>
                  </a:solidFill>
                  <a:latin typeface="Quicksand Bold"/>
                </a:rPr>
                <a:t>Vt = Giá đóng cửa của nến hiện tại</a:t>
              </a:r>
            </a:p>
            <a:p>
              <a:pPr algn="just">
                <a:lnSpc>
                  <a:spcPts val="3240"/>
                </a:lnSpc>
              </a:pPr>
              <a:r>
                <a:rPr lang="en-US" sz="2700">
                  <a:solidFill>
                    <a:srgbClr val="000000"/>
                  </a:solidFill>
                  <a:latin typeface="Quicksand Bold"/>
                </a:rPr>
                <a:t>EMAy = Giá trị EMA của nến trước đó</a:t>
              </a:r>
            </a:p>
            <a:p>
              <a:pPr algn="just">
                <a:lnSpc>
                  <a:spcPts val="3240"/>
                </a:lnSpc>
              </a:pPr>
              <a:r>
                <a:rPr lang="en-US" sz="2700">
                  <a:solidFill>
                    <a:srgbClr val="000000"/>
                  </a:solidFill>
                  <a:latin typeface="Quicksand Bold"/>
                </a:rPr>
                <a:t>s = Hệ số làm min</a:t>
              </a:r>
            </a:p>
            <a:p>
              <a:pPr algn="just">
                <a:lnSpc>
                  <a:spcPts val="3240"/>
                </a:lnSpc>
              </a:pPr>
              <a:r>
                <a:rPr lang="en-US" sz="2700">
                  <a:solidFill>
                    <a:srgbClr val="000000"/>
                  </a:solidFill>
                  <a:latin typeface="Quicksand Bold"/>
                </a:rPr>
                <a:t>d = Chu kỳ của EMA (VD: 5 ngày, 10 ngày hoặc 10 giờ, 20 giờ…)</a:t>
              </a:r>
            </a:p>
            <a:p>
              <a:pPr algn="just">
                <a:lnSpc>
                  <a:spcPts val="3240"/>
                </a:lnSpc>
              </a:pPr>
              <a:endParaRPr lang="en-US" sz="2700">
                <a:solidFill>
                  <a:srgbClr val="000000"/>
                </a:solidFill>
                <a:latin typeface="Quicksand Bold"/>
              </a:endParaRPr>
            </a:p>
            <a:p>
              <a:pPr algn="just">
                <a:lnSpc>
                  <a:spcPts val="3240"/>
                </a:lnSpc>
              </a:pPr>
              <a:endParaRPr lang="en-US" sz="2700">
                <a:solidFill>
                  <a:srgbClr val="000000"/>
                </a:solidFill>
                <a:latin typeface="Quicksand Bold"/>
              </a:endParaRPr>
            </a:p>
          </p:txBody>
        </p:sp>
      </p:grpSp>
      <p:sp>
        <p:nvSpPr>
          <p:cNvPr id="37" name="Freeform 37"/>
          <p:cNvSpPr/>
          <p:nvPr/>
        </p:nvSpPr>
        <p:spPr>
          <a:xfrm>
            <a:off x="1227468" y="3664753"/>
            <a:ext cx="12532214" cy="993934"/>
          </a:xfrm>
          <a:custGeom>
            <a:avLst/>
            <a:gdLst/>
            <a:ahLst/>
            <a:cxnLst/>
            <a:rect l="l" t="t" r="r" b="b"/>
            <a:pathLst>
              <a:path w="12532214" h="993934">
                <a:moveTo>
                  <a:pt x="0" y="0"/>
                </a:moveTo>
                <a:lnTo>
                  <a:pt x="12532214" y="0"/>
                </a:lnTo>
                <a:lnTo>
                  <a:pt x="12532214" y="993934"/>
                </a:lnTo>
                <a:lnTo>
                  <a:pt x="0" y="993934"/>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785033">
            <a:off x="4527107" y="13815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221696">
            <a:off x="3637795" y="962776"/>
            <a:ext cx="827616" cy="498074"/>
          </a:xfrm>
          <a:custGeom>
            <a:avLst/>
            <a:gdLst/>
            <a:ahLst/>
            <a:cxnLst/>
            <a:rect l="l" t="t" r="r" b="b"/>
            <a:pathLst>
              <a:path w="827616" h="498074">
                <a:moveTo>
                  <a:pt x="0" y="0"/>
                </a:moveTo>
                <a:lnTo>
                  <a:pt x="827616" y="0"/>
                </a:lnTo>
                <a:lnTo>
                  <a:pt x="827616" y="498074"/>
                </a:lnTo>
                <a:lnTo>
                  <a:pt x="0" y="4980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0586146">
            <a:off x="14397120" y="9495342"/>
            <a:ext cx="1933065" cy="741814"/>
          </a:xfrm>
          <a:custGeom>
            <a:avLst/>
            <a:gdLst/>
            <a:ahLst/>
            <a:cxnLst/>
            <a:rect l="l" t="t" r="r" b="b"/>
            <a:pathLst>
              <a:path w="1933065" h="741814">
                <a:moveTo>
                  <a:pt x="0" y="0"/>
                </a:moveTo>
                <a:lnTo>
                  <a:pt x="1933066" y="0"/>
                </a:lnTo>
                <a:lnTo>
                  <a:pt x="1933066" y="741814"/>
                </a:lnTo>
                <a:lnTo>
                  <a:pt x="0" y="741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32322" y="2805296"/>
            <a:ext cx="592757" cy="5927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851828">
            <a:off x="2704477" y="659353"/>
            <a:ext cx="729438" cy="1257652"/>
          </a:xfrm>
          <a:custGeom>
            <a:avLst/>
            <a:gdLst/>
            <a:ahLst/>
            <a:cxnLst/>
            <a:rect l="l" t="t" r="r" b="b"/>
            <a:pathLst>
              <a:path w="729438" h="1257652">
                <a:moveTo>
                  <a:pt x="0" y="0"/>
                </a:moveTo>
                <a:lnTo>
                  <a:pt x="729438" y="0"/>
                </a:lnTo>
                <a:lnTo>
                  <a:pt x="729438" y="1257653"/>
                </a:lnTo>
                <a:lnTo>
                  <a:pt x="0" y="1257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476250" y="237662"/>
            <a:ext cx="784408" cy="7844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198742" y="7410724"/>
            <a:ext cx="592757" cy="59275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7602" y="1288180"/>
            <a:ext cx="8949276" cy="2539163"/>
            <a:chOff x="0" y="0"/>
            <a:chExt cx="2357011" cy="668751"/>
          </a:xfrm>
        </p:grpSpPr>
        <p:sp>
          <p:nvSpPr>
            <p:cNvPr id="16" name="Freeform 16"/>
            <p:cNvSpPr/>
            <p:nvPr/>
          </p:nvSpPr>
          <p:spPr>
            <a:xfrm>
              <a:off x="0" y="0"/>
              <a:ext cx="2357011" cy="668751"/>
            </a:xfrm>
            <a:custGeom>
              <a:avLst/>
              <a:gdLst/>
              <a:ahLst/>
              <a:cxnLst/>
              <a:rect l="l" t="t" r="r" b="b"/>
              <a:pathLst>
                <a:path w="2357011" h="668751">
                  <a:moveTo>
                    <a:pt x="44120" y="0"/>
                  </a:moveTo>
                  <a:lnTo>
                    <a:pt x="2312891" y="0"/>
                  </a:lnTo>
                  <a:cubicBezTo>
                    <a:pt x="2324593" y="0"/>
                    <a:pt x="2335815" y="4648"/>
                    <a:pt x="2344089" y="12922"/>
                  </a:cubicBezTo>
                  <a:cubicBezTo>
                    <a:pt x="2352363" y="21196"/>
                    <a:pt x="2357011" y="32418"/>
                    <a:pt x="2357011" y="44120"/>
                  </a:cubicBezTo>
                  <a:lnTo>
                    <a:pt x="2357011" y="624631"/>
                  </a:lnTo>
                  <a:cubicBezTo>
                    <a:pt x="2357011" y="636332"/>
                    <a:pt x="2352363" y="647554"/>
                    <a:pt x="2344089" y="655828"/>
                  </a:cubicBezTo>
                  <a:cubicBezTo>
                    <a:pt x="2335815" y="664102"/>
                    <a:pt x="2324593" y="668751"/>
                    <a:pt x="2312891" y="668751"/>
                  </a:cubicBezTo>
                  <a:lnTo>
                    <a:pt x="44120" y="668751"/>
                  </a:lnTo>
                  <a:cubicBezTo>
                    <a:pt x="32418" y="668751"/>
                    <a:pt x="21196" y="664102"/>
                    <a:pt x="12922" y="655828"/>
                  </a:cubicBezTo>
                  <a:cubicBezTo>
                    <a:pt x="4648" y="647554"/>
                    <a:pt x="0" y="636332"/>
                    <a:pt x="0" y="624631"/>
                  </a:cubicBezTo>
                  <a:lnTo>
                    <a:pt x="0" y="44120"/>
                  </a:lnTo>
                  <a:cubicBezTo>
                    <a:pt x="0" y="32418"/>
                    <a:pt x="4648" y="21196"/>
                    <a:pt x="12922" y="12922"/>
                  </a:cubicBezTo>
                  <a:cubicBezTo>
                    <a:pt x="21196" y="4648"/>
                    <a:pt x="32418" y="0"/>
                    <a:pt x="44120" y="0"/>
                  </a:cubicBezTo>
                  <a:close/>
                </a:path>
              </a:pathLst>
            </a:custGeom>
            <a:solidFill>
              <a:srgbClr val="FDE2DD"/>
            </a:solidFill>
            <a:ln cap="rnd">
              <a:noFill/>
              <a:prstDash val="solid"/>
              <a:round/>
            </a:ln>
          </p:spPr>
          <p:txBody>
            <a:bodyPr/>
            <a:lstStyle/>
            <a:p>
              <a:endParaRPr lang="en-US"/>
            </a:p>
          </p:txBody>
        </p:sp>
        <p:sp>
          <p:nvSpPr>
            <p:cNvPr id="17" name="TextBox 17"/>
            <p:cNvSpPr txBox="1"/>
            <p:nvPr/>
          </p:nvSpPr>
          <p:spPr>
            <a:xfrm>
              <a:off x="0" y="-38100"/>
              <a:ext cx="2357011" cy="706851"/>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3945660" y="8445389"/>
            <a:ext cx="480240" cy="554631"/>
            <a:chOff x="0" y="0"/>
            <a:chExt cx="703781" cy="812800"/>
          </a:xfrm>
        </p:grpSpPr>
        <p:sp>
          <p:nvSpPr>
            <p:cNvPr id="19" name="Freeform 19"/>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20" name="TextBox 20"/>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21" name="Group 21"/>
          <p:cNvGrpSpPr/>
          <p:nvPr/>
        </p:nvGrpSpPr>
        <p:grpSpPr>
          <a:xfrm>
            <a:off x="9386297" y="237662"/>
            <a:ext cx="8741018" cy="2286970"/>
            <a:chOff x="0" y="0"/>
            <a:chExt cx="11654690" cy="3049294"/>
          </a:xfrm>
        </p:grpSpPr>
        <p:grpSp>
          <p:nvGrpSpPr>
            <p:cNvPr id="22" name="Group 22"/>
            <p:cNvGrpSpPr/>
            <p:nvPr/>
          </p:nvGrpSpPr>
          <p:grpSpPr>
            <a:xfrm>
              <a:off x="10471" y="0"/>
              <a:ext cx="11644219" cy="2716569"/>
              <a:chOff x="0" y="0"/>
              <a:chExt cx="2832489" cy="660813"/>
            </a:xfrm>
          </p:grpSpPr>
          <p:sp>
            <p:nvSpPr>
              <p:cNvPr id="23" name="Freeform 23"/>
              <p:cNvSpPr/>
              <p:nvPr/>
            </p:nvSpPr>
            <p:spPr>
              <a:xfrm>
                <a:off x="0" y="0"/>
                <a:ext cx="2832489" cy="660813"/>
              </a:xfrm>
              <a:custGeom>
                <a:avLst/>
                <a:gdLst/>
                <a:ahLst/>
                <a:cxnLst/>
                <a:rect l="l" t="t" r="r" b="b"/>
                <a:pathLst>
                  <a:path w="2832489" h="660813">
                    <a:moveTo>
                      <a:pt x="36713" y="0"/>
                    </a:moveTo>
                    <a:lnTo>
                      <a:pt x="2795775" y="0"/>
                    </a:lnTo>
                    <a:cubicBezTo>
                      <a:pt x="2816052" y="0"/>
                      <a:pt x="2832489" y="16437"/>
                      <a:pt x="2832489" y="36713"/>
                    </a:cubicBezTo>
                    <a:lnTo>
                      <a:pt x="2832489" y="624100"/>
                    </a:lnTo>
                    <a:cubicBezTo>
                      <a:pt x="2832489" y="644376"/>
                      <a:pt x="2816052" y="660813"/>
                      <a:pt x="2795775" y="660813"/>
                    </a:cubicBezTo>
                    <a:lnTo>
                      <a:pt x="36713" y="660813"/>
                    </a:lnTo>
                    <a:cubicBezTo>
                      <a:pt x="16437" y="660813"/>
                      <a:pt x="0" y="644376"/>
                      <a:pt x="0" y="624100"/>
                    </a:cubicBezTo>
                    <a:lnTo>
                      <a:pt x="0" y="36713"/>
                    </a:lnTo>
                    <a:cubicBezTo>
                      <a:pt x="0" y="16437"/>
                      <a:pt x="16437" y="0"/>
                      <a:pt x="36713" y="0"/>
                    </a:cubicBezTo>
                    <a:close/>
                  </a:path>
                </a:pathLst>
              </a:custGeom>
              <a:solidFill>
                <a:srgbClr val="F8E7D7"/>
              </a:solidFill>
              <a:ln cap="rnd">
                <a:noFill/>
                <a:prstDash val="solid"/>
                <a:round/>
              </a:ln>
            </p:spPr>
            <p:txBody>
              <a:bodyPr/>
              <a:lstStyle/>
              <a:p>
                <a:endParaRPr lang="en-US"/>
              </a:p>
            </p:txBody>
          </p:sp>
          <p:sp>
            <p:nvSpPr>
              <p:cNvPr id="24" name="TextBox 24"/>
              <p:cNvSpPr txBox="1"/>
              <p:nvPr/>
            </p:nvSpPr>
            <p:spPr>
              <a:xfrm>
                <a:off x="0" y="-28575"/>
                <a:ext cx="2832489" cy="689388"/>
              </a:xfrm>
              <a:prstGeom prst="rect">
                <a:avLst/>
              </a:prstGeom>
            </p:spPr>
            <p:txBody>
              <a:bodyPr lIns="50800" tIns="50800" rIns="50800" bIns="50800" rtlCol="0" anchor="ctr"/>
              <a:lstStyle/>
              <a:p>
                <a:pPr algn="ctr">
                  <a:lnSpc>
                    <a:spcPts val="2660"/>
                  </a:lnSpc>
                  <a:spcBef>
                    <a:spcPct val="0"/>
                  </a:spcBef>
                </a:pPr>
                <a:endParaRPr/>
              </a:p>
            </p:txBody>
          </p:sp>
        </p:grpSp>
        <p:grpSp>
          <p:nvGrpSpPr>
            <p:cNvPr id="25" name="Group 25"/>
            <p:cNvGrpSpPr/>
            <p:nvPr/>
          </p:nvGrpSpPr>
          <p:grpSpPr>
            <a:xfrm>
              <a:off x="408486" y="431826"/>
              <a:ext cx="2146314" cy="1993910"/>
              <a:chOff x="0" y="0"/>
              <a:chExt cx="522097" cy="485024"/>
            </a:xfrm>
          </p:grpSpPr>
          <p:sp>
            <p:nvSpPr>
              <p:cNvPr id="26" name="Freeform 26"/>
              <p:cNvSpPr/>
              <p:nvPr/>
            </p:nvSpPr>
            <p:spPr>
              <a:xfrm>
                <a:off x="0" y="0"/>
                <a:ext cx="522097" cy="485024"/>
              </a:xfrm>
              <a:custGeom>
                <a:avLst/>
                <a:gdLst/>
                <a:ahLst/>
                <a:cxnLst/>
                <a:rect l="l" t="t" r="r" b="b"/>
                <a:pathLst>
                  <a:path w="522097" h="485024">
                    <a:moveTo>
                      <a:pt x="199178" y="0"/>
                    </a:moveTo>
                    <a:lnTo>
                      <a:pt x="322919" y="0"/>
                    </a:lnTo>
                    <a:cubicBezTo>
                      <a:pt x="432922" y="0"/>
                      <a:pt x="522097" y="89175"/>
                      <a:pt x="522097" y="199178"/>
                    </a:cubicBezTo>
                    <a:lnTo>
                      <a:pt x="522097" y="285846"/>
                    </a:lnTo>
                    <a:cubicBezTo>
                      <a:pt x="522097" y="395849"/>
                      <a:pt x="432922" y="485024"/>
                      <a:pt x="322919" y="485024"/>
                    </a:cubicBezTo>
                    <a:lnTo>
                      <a:pt x="199178" y="485024"/>
                    </a:lnTo>
                    <a:cubicBezTo>
                      <a:pt x="89175" y="485024"/>
                      <a:pt x="0" y="395849"/>
                      <a:pt x="0" y="285846"/>
                    </a:cubicBezTo>
                    <a:lnTo>
                      <a:pt x="0" y="199178"/>
                    </a:lnTo>
                    <a:cubicBezTo>
                      <a:pt x="0" y="89175"/>
                      <a:pt x="89175" y="0"/>
                      <a:pt x="199178" y="0"/>
                    </a:cubicBezTo>
                    <a:close/>
                  </a:path>
                </a:pathLst>
              </a:custGeom>
              <a:solidFill>
                <a:srgbClr val="F2532E"/>
              </a:solidFill>
              <a:ln cap="rnd">
                <a:noFill/>
                <a:prstDash val="solid"/>
                <a:round/>
              </a:ln>
            </p:spPr>
            <p:txBody>
              <a:bodyPr/>
              <a:lstStyle/>
              <a:p>
                <a:endParaRPr lang="en-US"/>
              </a:p>
            </p:txBody>
          </p:sp>
          <p:sp>
            <p:nvSpPr>
              <p:cNvPr id="27" name="TextBox 27"/>
              <p:cNvSpPr txBox="1"/>
              <p:nvPr/>
            </p:nvSpPr>
            <p:spPr>
              <a:xfrm>
                <a:off x="0" y="-28575"/>
                <a:ext cx="522097" cy="513599"/>
              </a:xfrm>
              <a:prstGeom prst="rect">
                <a:avLst/>
              </a:prstGeom>
            </p:spPr>
            <p:txBody>
              <a:bodyPr lIns="50800" tIns="50800" rIns="50800" bIns="50800" rtlCol="0" anchor="ctr"/>
              <a:lstStyle/>
              <a:p>
                <a:pPr algn="ctr">
                  <a:lnSpc>
                    <a:spcPts val="2660"/>
                  </a:lnSpc>
                  <a:spcBef>
                    <a:spcPct val="0"/>
                  </a:spcBef>
                </a:pPr>
                <a:endParaRPr/>
              </a:p>
            </p:txBody>
          </p:sp>
        </p:grpSp>
        <p:sp>
          <p:nvSpPr>
            <p:cNvPr id="28" name="TextBox 28"/>
            <p:cNvSpPr txBox="1"/>
            <p:nvPr/>
          </p:nvSpPr>
          <p:spPr>
            <a:xfrm>
              <a:off x="0" y="1032507"/>
              <a:ext cx="2685922" cy="1249939"/>
            </a:xfrm>
            <a:prstGeom prst="rect">
              <a:avLst/>
            </a:prstGeom>
          </p:spPr>
          <p:txBody>
            <a:bodyPr lIns="0" tIns="0" rIns="0" bIns="0" rtlCol="0" anchor="t">
              <a:spAutoFit/>
            </a:bodyPr>
            <a:lstStyle/>
            <a:p>
              <a:pPr algn="ctr">
                <a:lnSpc>
                  <a:spcPts val="7145"/>
                </a:lnSpc>
              </a:pPr>
              <a:r>
                <a:rPr lang="en-US" sz="6496">
                  <a:solidFill>
                    <a:srgbClr val="FFFFFF"/>
                  </a:solidFill>
                  <a:latin typeface="More Sugar"/>
                </a:rPr>
                <a:t>3</a:t>
              </a:r>
            </a:p>
          </p:txBody>
        </p:sp>
        <p:sp>
          <p:nvSpPr>
            <p:cNvPr id="29" name="TextBox 29"/>
            <p:cNvSpPr txBox="1"/>
            <p:nvPr/>
          </p:nvSpPr>
          <p:spPr>
            <a:xfrm>
              <a:off x="3032043" y="441417"/>
              <a:ext cx="8433455" cy="2607877"/>
            </a:xfrm>
            <a:prstGeom prst="rect">
              <a:avLst/>
            </a:prstGeom>
          </p:spPr>
          <p:txBody>
            <a:bodyPr lIns="0" tIns="0" rIns="0" bIns="0" rtlCol="0" anchor="t">
              <a:spAutoFit/>
            </a:bodyPr>
            <a:lstStyle/>
            <a:p>
              <a:pPr algn="ctr">
                <a:lnSpc>
                  <a:spcPts val="4913"/>
                </a:lnSpc>
              </a:pPr>
              <a:r>
                <a:rPr lang="en-US" sz="4466">
                  <a:solidFill>
                    <a:srgbClr val="3C2547"/>
                  </a:solidFill>
                  <a:latin typeface="Times New Roman"/>
                </a:rPr>
                <a:t>Đường trung bình động hội tụ phân kỳ (MACD)</a:t>
              </a:r>
            </a:p>
            <a:p>
              <a:pPr algn="ctr">
                <a:lnSpc>
                  <a:spcPts val="4913"/>
                </a:lnSpc>
              </a:pPr>
              <a:endParaRPr lang="en-US" sz="4466">
                <a:solidFill>
                  <a:srgbClr val="3C2547"/>
                </a:solidFill>
                <a:latin typeface="Times New Roman"/>
              </a:endParaRPr>
            </a:p>
          </p:txBody>
        </p:sp>
      </p:grpSp>
      <p:sp>
        <p:nvSpPr>
          <p:cNvPr id="30" name="Freeform 30"/>
          <p:cNvSpPr/>
          <p:nvPr/>
        </p:nvSpPr>
        <p:spPr>
          <a:xfrm>
            <a:off x="1260658" y="5143500"/>
            <a:ext cx="12925123" cy="1212915"/>
          </a:xfrm>
          <a:custGeom>
            <a:avLst/>
            <a:gdLst/>
            <a:ahLst/>
            <a:cxnLst/>
            <a:rect l="l" t="t" r="r" b="b"/>
            <a:pathLst>
              <a:path w="12925123" h="1212915">
                <a:moveTo>
                  <a:pt x="0" y="0"/>
                </a:moveTo>
                <a:lnTo>
                  <a:pt x="12925122" y="0"/>
                </a:lnTo>
                <a:lnTo>
                  <a:pt x="12925122" y="1212915"/>
                </a:lnTo>
                <a:lnTo>
                  <a:pt x="0" y="1212915"/>
                </a:lnTo>
                <a:lnTo>
                  <a:pt x="0" y="0"/>
                </a:lnTo>
                <a:close/>
              </a:path>
            </a:pathLst>
          </a:custGeom>
          <a:blipFill>
            <a:blip r:embed="rId8"/>
            <a:stretch>
              <a:fillRect/>
            </a:stretch>
          </a:blipFill>
        </p:spPr>
        <p:txBody>
          <a:bodyPr/>
          <a:lstStyle/>
          <a:p>
            <a:endParaRPr lang="en-US"/>
          </a:p>
        </p:txBody>
      </p:sp>
      <p:grpSp>
        <p:nvGrpSpPr>
          <p:cNvPr id="31" name="Group 31"/>
          <p:cNvGrpSpPr/>
          <p:nvPr/>
        </p:nvGrpSpPr>
        <p:grpSpPr>
          <a:xfrm>
            <a:off x="4339732" y="6840999"/>
            <a:ext cx="8475615" cy="3208779"/>
            <a:chOff x="0" y="0"/>
            <a:chExt cx="11300821" cy="4278372"/>
          </a:xfrm>
        </p:grpSpPr>
        <p:grpSp>
          <p:nvGrpSpPr>
            <p:cNvPr id="32" name="Group 32"/>
            <p:cNvGrpSpPr/>
            <p:nvPr/>
          </p:nvGrpSpPr>
          <p:grpSpPr>
            <a:xfrm>
              <a:off x="0" y="0"/>
              <a:ext cx="11300821" cy="4278372"/>
              <a:chOff x="0" y="0"/>
              <a:chExt cx="2232261" cy="845111"/>
            </a:xfrm>
          </p:grpSpPr>
          <p:sp>
            <p:nvSpPr>
              <p:cNvPr id="33" name="Freeform 33"/>
              <p:cNvSpPr/>
              <p:nvPr/>
            </p:nvSpPr>
            <p:spPr>
              <a:xfrm>
                <a:off x="0" y="0"/>
                <a:ext cx="2232261" cy="845111"/>
              </a:xfrm>
              <a:custGeom>
                <a:avLst/>
                <a:gdLst/>
                <a:ahLst/>
                <a:cxnLst/>
                <a:rect l="l" t="t" r="r" b="b"/>
                <a:pathLst>
                  <a:path w="2232261" h="845111">
                    <a:moveTo>
                      <a:pt x="46585" y="0"/>
                    </a:moveTo>
                    <a:lnTo>
                      <a:pt x="2185676" y="0"/>
                    </a:lnTo>
                    <a:cubicBezTo>
                      <a:pt x="2198031" y="0"/>
                      <a:pt x="2209880" y="4908"/>
                      <a:pt x="2218616" y="13644"/>
                    </a:cubicBezTo>
                    <a:cubicBezTo>
                      <a:pt x="2227353" y="22381"/>
                      <a:pt x="2232261" y="34230"/>
                      <a:pt x="2232261" y="46585"/>
                    </a:cubicBezTo>
                    <a:lnTo>
                      <a:pt x="2232261" y="798525"/>
                    </a:lnTo>
                    <a:cubicBezTo>
                      <a:pt x="2232261" y="824254"/>
                      <a:pt x="2211404" y="845111"/>
                      <a:pt x="2185676" y="845111"/>
                    </a:cubicBezTo>
                    <a:lnTo>
                      <a:pt x="46585" y="845111"/>
                    </a:lnTo>
                    <a:cubicBezTo>
                      <a:pt x="20857" y="845111"/>
                      <a:pt x="0" y="824254"/>
                      <a:pt x="0" y="798525"/>
                    </a:cubicBezTo>
                    <a:lnTo>
                      <a:pt x="0" y="46585"/>
                    </a:lnTo>
                    <a:cubicBezTo>
                      <a:pt x="0" y="20857"/>
                      <a:pt x="20857" y="0"/>
                      <a:pt x="46585" y="0"/>
                    </a:cubicBezTo>
                    <a:close/>
                  </a:path>
                </a:pathLst>
              </a:custGeom>
              <a:solidFill>
                <a:srgbClr val="FFA857"/>
              </a:solidFill>
              <a:ln cap="rnd">
                <a:noFill/>
                <a:prstDash val="solid"/>
                <a:round/>
              </a:ln>
            </p:spPr>
            <p:txBody>
              <a:bodyPr/>
              <a:lstStyle/>
              <a:p>
                <a:endParaRPr lang="en-US"/>
              </a:p>
            </p:txBody>
          </p:sp>
          <p:sp>
            <p:nvSpPr>
              <p:cNvPr id="34" name="TextBox 34"/>
              <p:cNvSpPr txBox="1"/>
              <p:nvPr/>
            </p:nvSpPr>
            <p:spPr>
              <a:xfrm>
                <a:off x="0" y="-38100"/>
                <a:ext cx="2232261" cy="883211"/>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5"/>
            <p:cNvSpPr txBox="1"/>
            <p:nvPr/>
          </p:nvSpPr>
          <p:spPr>
            <a:xfrm>
              <a:off x="150008" y="750108"/>
              <a:ext cx="11000805" cy="1876425"/>
            </a:xfrm>
            <a:prstGeom prst="rect">
              <a:avLst/>
            </a:prstGeom>
          </p:spPr>
          <p:txBody>
            <a:bodyPr lIns="0" tIns="0" rIns="0" bIns="0" rtlCol="0" anchor="t">
              <a:spAutoFit/>
            </a:bodyPr>
            <a:lstStyle/>
            <a:p>
              <a:pPr algn="just">
                <a:lnSpc>
                  <a:spcPts val="3719"/>
                </a:lnSpc>
              </a:pPr>
              <a:r>
                <a:rPr lang="en-US" sz="3099">
                  <a:solidFill>
                    <a:srgbClr val="000000"/>
                  </a:solidFill>
                  <a:latin typeface="Quicksand Bold"/>
                </a:rPr>
                <a:t>MACD được tính bằng cách lấy giá trị của đường EMA 12 ngày trừ đi giá trị của đường EMA 26 ngày, tạo ra đường MACD chính.</a:t>
              </a:r>
            </a:p>
          </p:txBody>
        </p:sp>
      </p:grpSp>
      <p:sp>
        <p:nvSpPr>
          <p:cNvPr id="36" name="TextBox 36"/>
          <p:cNvSpPr txBox="1"/>
          <p:nvPr/>
        </p:nvSpPr>
        <p:spPr>
          <a:xfrm>
            <a:off x="181881" y="1626193"/>
            <a:ext cx="8794186" cy="1622165"/>
          </a:xfrm>
          <a:prstGeom prst="rect">
            <a:avLst/>
          </a:prstGeom>
        </p:spPr>
        <p:txBody>
          <a:bodyPr lIns="0" tIns="0" rIns="0" bIns="0" rtlCol="0" anchor="t">
            <a:spAutoFit/>
          </a:bodyPr>
          <a:lstStyle/>
          <a:p>
            <a:pPr algn="just">
              <a:lnSpc>
                <a:spcPts val="4369"/>
              </a:lnSpc>
              <a:spcBef>
                <a:spcPct val="0"/>
              </a:spcBef>
            </a:pPr>
            <a:r>
              <a:rPr lang="en-US" sz="3120">
                <a:solidFill>
                  <a:srgbClr val="000000"/>
                </a:solidFill>
                <a:latin typeface="Quicksand Bold"/>
              </a:rPr>
              <a:t> Là một chỉ báo kỹ thuật quan trọng trong phân tích tài chính, giúp xác định xu hướng giá và đo lường đà xu hướng.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3" name="Group 3"/>
          <p:cNvGrpSpPr/>
          <p:nvPr/>
        </p:nvGrpSpPr>
        <p:grpSpPr>
          <a:xfrm>
            <a:off x="7007174" y="95760"/>
            <a:ext cx="10776046" cy="2200942"/>
            <a:chOff x="0" y="0"/>
            <a:chExt cx="2838135" cy="579672"/>
          </a:xfrm>
        </p:grpSpPr>
        <p:sp>
          <p:nvSpPr>
            <p:cNvPr id="4" name="Freeform 4"/>
            <p:cNvSpPr/>
            <p:nvPr/>
          </p:nvSpPr>
          <p:spPr>
            <a:xfrm>
              <a:off x="0" y="0"/>
              <a:ext cx="2838135" cy="579672"/>
            </a:xfrm>
            <a:custGeom>
              <a:avLst/>
              <a:gdLst/>
              <a:ahLst/>
              <a:cxnLst/>
              <a:rect l="l" t="t" r="r" b="b"/>
              <a:pathLst>
                <a:path w="2838135" h="579672">
                  <a:moveTo>
                    <a:pt x="36640" y="0"/>
                  </a:moveTo>
                  <a:lnTo>
                    <a:pt x="2801495" y="0"/>
                  </a:lnTo>
                  <a:cubicBezTo>
                    <a:pt x="2811213" y="0"/>
                    <a:pt x="2820532" y="3860"/>
                    <a:pt x="2827404" y="10732"/>
                  </a:cubicBezTo>
                  <a:cubicBezTo>
                    <a:pt x="2834275" y="17603"/>
                    <a:pt x="2838135" y="26923"/>
                    <a:pt x="2838135" y="36640"/>
                  </a:cubicBezTo>
                  <a:lnTo>
                    <a:pt x="2838135" y="543032"/>
                  </a:lnTo>
                  <a:cubicBezTo>
                    <a:pt x="2838135" y="563268"/>
                    <a:pt x="2821731" y="579672"/>
                    <a:pt x="2801495" y="579672"/>
                  </a:cubicBezTo>
                  <a:lnTo>
                    <a:pt x="36640" y="579672"/>
                  </a:lnTo>
                  <a:cubicBezTo>
                    <a:pt x="16404" y="579672"/>
                    <a:pt x="0" y="563268"/>
                    <a:pt x="0" y="543032"/>
                  </a:cubicBezTo>
                  <a:lnTo>
                    <a:pt x="0" y="36640"/>
                  </a:lnTo>
                  <a:cubicBezTo>
                    <a:pt x="0" y="16404"/>
                    <a:pt x="16404" y="0"/>
                    <a:pt x="36640"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38100"/>
              <a:ext cx="2838135" cy="617772"/>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157103">
            <a:off x="3815963" y="1053562"/>
            <a:ext cx="806255" cy="1390094"/>
          </a:xfrm>
          <a:custGeom>
            <a:avLst/>
            <a:gdLst/>
            <a:ahLst/>
            <a:cxnLst/>
            <a:rect l="l" t="t" r="r" b="b"/>
            <a:pathLst>
              <a:path w="806255" h="1390094">
                <a:moveTo>
                  <a:pt x="0" y="0"/>
                </a:moveTo>
                <a:lnTo>
                  <a:pt x="806255" y="0"/>
                </a:lnTo>
                <a:lnTo>
                  <a:pt x="806255" y="1390094"/>
                </a:lnTo>
                <a:lnTo>
                  <a:pt x="0" y="1390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1997385">
            <a:off x="715947" y="3834377"/>
            <a:ext cx="1142939" cy="687841"/>
          </a:xfrm>
          <a:custGeom>
            <a:avLst/>
            <a:gdLst/>
            <a:ahLst/>
            <a:cxnLst/>
            <a:rect l="l" t="t" r="r" b="b"/>
            <a:pathLst>
              <a:path w="1142939" h="687841">
                <a:moveTo>
                  <a:pt x="0" y="0"/>
                </a:moveTo>
                <a:lnTo>
                  <a:pt x="1142938" y="0"/>
                </a:lnTo>
                <a:lnTo>
                  <a:pt x="1142938" y="687841"/>
                </a:lnTo>
                <a:lnTo>
                  <a:pt x="0" y="6878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2" name="Group 12"/>
          <p:cNvGrpSpPr/>
          <p:nvPr/>
        </p:nvGrpSpPr>
        <p:grpSpPr>
          <a:xfrm>
            <a:off x="6689411" y="7857262"/>
            <a:ext cx="1029821" cy="10298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A698"/>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24924" y="-843792"/>
            <a:ext cx="3647050" cy="36470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2547"/>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565212">
            <a:off x="5872586" y="6376370"/>
            <a:ext cx="700295" cy="1207405"/>
          </a:xfrm>
          <a:custGeom>
            <a:avLst/>
            <a:gdLst/>
            <a:ahLst/>
            <a:cxnLst/>
            <a:rect l="l" t="t" r="r" b="b"/>
            <a:pathLst>
              <a:path w="700295" h="1207405">
                <a:moveTo>
                  <a:pt x="0" y="0"/>
                </a:moveTo>
                <a:lnTo>
                  <a:pt x="700295" y="0"/>
                </a:lnTo>
                <a:lnTo>
                  <a:pt x="700295" y="1207406"/>
                </a:lnTo>
                <a:lnTo>
                  <a:pt x="0" y="12074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rot="2346669">
            <a:off x="4740092" y="8756476"/>
            <a:ext cx="1112600" cy="669583"/>
          </a:xfrm>
          <a:custGeom>
            <a:avLst/>
            <a:gdLst/>
            <a:ahLst/>
            <a:cxnLst/>
            <a:rect l="l" t="t" r="r" b="b"/>
            <a:pathLst>
              <a:path w="1112600" h="669583">
                <a:moveTo>
                  <a:pt x="0" y="0"/>
                </a:moveTo>
                <a:lnTo>
                  <a:pt x="1112600" y="0"/>
                </a:lnTo>
                <a:lnTo>
                  <a:pt x="1112600" y="669583"/>
                </a:lnTo>
                <a:lnTo>
                  <a:pt x="0" y="669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773353" y="4931847"/>
            <a:ext cx="12644857" cy="4812896"/>
            <a:chOff x="0" y="0"/>
            <a:chExt cx="3226839" cy="1228202"/>
          </a:xfrm>
        </p:grpSpPr>
        <p:sp>
          <p:nvSpPr>
            <p:cNvPr id="21" name="Freeform 21"/>
            <p:cNvSpPr/>
            <p:nvPr/>
          </p:nvSpPr>
          <p:spPr>
            <a:xfrm>
              <a:off x="0" y="0"/>
              <a:ext cx="3226839" cy="1228202"/>
            </a:xfrm>
            <a:custGeom>
              <a:avLst/>
              <a:gdLst/>
              <a:ahLst/>
              <a:cxnLst/>
              <a:rect l="l" t="t" r="r" b="b"/>
              <a:pathLst>
                <a:path w="3226839" h="1228202">
                  <a:moveTo>
                    <a:pt x="31225" y="0"/>
                  </a:moveTo>
                  <a:lnTo>
                    <a:pt x="3195614" y="0"/>
                  </a:lnTo>
                  <a:cubicBezTo>
                    <a:pt x="3212859" y="0"/>
                    <a:pt x="3226839" y="13980"/>
                    <a:pt x="3226839" y="31225"/>
                  </a:cubicBezTo>
                  <a:lnTo>
                    <a:pt x="3226839" y="1196977"/>
                  </a:lnTo>
                  <a:cubicBezTo>
                    <a:pt x="3226839" y="1214222"/>
                    <a:pt x="3212859" y="1228202"/>
                    <a:pt x="3195614" y="1228202"/>
                  </a:cubicBezTo>
                  <a:lnTo>
                    <a:pt x="31225" y="1228202"/>
                  </a:lnTo>
                  <a:cubicBezTo>
                    <a:pt x="13980" y="1228202"/>
                    <a:pt x="0" y="1214222"/>
                    <a:pt x="0" y="1196977"/>
                  </a:cubicBezTo>
                  <a:lnTo>
                    <a:pt x="0" y="31225"/>
                  </a:lnTo>
                  <a:cubicBezTo>
                    <a:pt x="0" y="13980"/>
                    <a:pt x="13980" y="0"/>
                    <a:pt x="31225" y="0"/>
                  </a:cubicBezTo>
                  <a:close/>
                </a:path>
              </a:pathLst>
            </a:custGeom>
            <a:solidFill>
              <a:srgbClr val="F8E7D7"/>
            </a:solidFill>
            <a:ln cap="rnd">
              <a:noFill/>
              <a:prstDash val="solid"/>
              <a:round/>
            </a:ln>
          </p:spPr>
          <p:txBody>
            <a:bodyPr/>
            <a:lstStyle/>
            <a:p>
              <a:endParaRPr lang="en-US"/>
            </a:p>
          </p:txBody>
        </p:sp>
        <p:sp>
          <p:nvSpPr>
            <p:cNvPr id="22" name="TextBox 22"/>
            <p:cNvSpPr txBox="1"/>
            <p:nvPr/>
          </p:nvSpPr>
          <p:spPr>
            <a:xfrm>
              <a:off x="0" y="-38100"/>
              <a:ext cx="3226839" cy="1266302"/>
            </a:xfrm>
            <a:prstGeom prst="rect">
              <a:avLst/>
            </a:prstGeom>
          </p:spPr>
          <p:txBody>
            <a:bodyPr lIns="51118" tIns="51118" rIns="51118" bIns="51118" rtlCol="0" anchor="ctr"/>
            <a:lstStyle/>
            <a:p>
              <a:pPr algn="ctr">
                <a:lnSpc>
                  <a:spcPts val="2659"/>
                </a:lnSpc>
                <a:spcBef>
                  <a:spcPct val="0"/>
                </a:spcBef>
              </a:pPr>
              <a:endParaRPr/>
            </a:p>
          </p:txBody>
        </p:sp>
      </p:grpSp>
      <p:sp>
        <p:nvSpPr>
          <p:cNvPr id="23" name="Freeform 23"/>
          <p:cNvSpPr/>
          <p:nvPr/>
        </p:nvSpPr>
        <p:spPr>
          <a:xfrm>
            <a:off x="13100714" y="6055291"/>
            <a:ext cx="5578919" cy="4114800"/>
          </a:xfrm>
          <a:custGeom>
            <a:avLst/>
            <a:gdLst/>
            <a:ahLst/>
            <a:cxnLst/>
            <a:rect l="l" t="t" r="r" b="b"/>
            <a:pathLst>
              <a:path w="5578919" h="4114800">
                <a:moveTo>
                  <a:pt x="0" y="0"/>
                </a:moveTo>
                <a:lnTo>
                  <a:pt x="5578919" y="0"/>
                </a:lnTo>
                <a:lnTo>
                  <a:pt x="55789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TextBox 24"/>
          <p:cNvSpPr txBox="1"/>
          <p:nvPr/>
        </p:nvSpPr>
        <p:spPr>
          <a:xfrm>
            <a:off x="7528851" y="272853"/>
            <a:ext cx="9732693" cy="1969936"/>
          </a:xfrm>
          <a:prstGeom prst="rect">
            <a:avLst/>
          </a:prstGeom>
        </p:spPr>
        <p:txBody>
          <a:bodyPr lIns="0" tIns="0" rIns="0" bIns="0" rtlCol="0" anchor="t">
            <a:spAutoFit/>
          </a:bodyPr>
          <a:lstStyle/>
          <a:p>
            <a:pPr algn="ctr">
              <a:lnSpc>
                <a:spcPts val="7274"/>
              </a:lnSpc>
            </a:pPr>
            <a:r>
              <a:rPr lang="en-US" sz="6613">
                <a:solidFill>
                  <a:srgbClr val="FFFFFF"/>
                </a:solidFill>
                <a:latin typeface="Times New Roman"/>
              </a:rPr>
              <a:t>CHỈ SỐ SỨC MẠNH TƯƠNG ĐỐI (RSI)</a:t>
            </a:r>
          </a:p>
        </p:txBody>
      </p:sp>
      <p:sp>
        <p:nvSpPr>
          <p:cNvPr id="25" name="TextBox 25"/>
          <p:cNvSpPr txBox="1"/>
          <p:nvPr/>
        </p:nvSpPr>
        <p:spPr>
          <a:xfrm>
            <a:off x="6232258" y="2596073"/>
            <a:ext cx="11324097" cy="981075"/>
          </a:xfrm>
          <a:prstGeom prst="rect">
            <a:avLst/>
          </a:prstGeom>
        </p:spPr>
        <p:txBody>
          <a:bodyPr lIns="0" tIns="0" rIns="0" bIns="0" rtlCol="0" anchor="t">
            <a:spAutoFit/>
          </a:bodyPr>
          <a:lstStyle/>
          <a:p>
            <a:pPr algn="just">
              <a:lnSpc>
                <a:spcPts val="3963"/>
              </a:lnSpc>
            </a:pPr>
            <a:r>
              <a:rPr lang="en-US" sz="3302">
                <a:solidFill>
                  <a:srgbClr val="000000"/>
                </a:solidFill>
                <a:latin typeface="Quicksand Bold"/>
              </a:rPr>
              <a:t>Là một chỉ báo động lượng được sử dụng để đo lường tốc độ và mức độ thay đổi giá của tài sản tiền điện tử.</a:t>
            </a:r>
          </a:p>
        </p:txBody>
      </p:sp>
      <p:sp>
        <p:nvSpPr>
          <p:cNvPr id="26" name="TextBox 26"/>
          <p:cNvSpPr txBox="1"/>
          <p:nvPr/>
        </p:nvSpPr>
        <p:spPr>
          <a:xfrm>
            <a:off x="1433733" y="7614892"/>
            <a:ext cx="11324097" cy="1476375"/>
          </a:xfrm>
          <a:prstGeom prst="rect">
            <a:avLst/>
          </a:prstGeom>
        </p:spPr>
        <p:txBody>
          <a:bodyPr lIns="0" tIns="0" rIns="0" bIns="0" rtlCol="0" anchor="t">
            <a:spAutoFit/>
          </a:bodyPr>
          <a:lstStyle/>
          <a:p>
            <a:pPr marL="713038" lvl="1" indent="-356519" algn="just">
              <a:lnSpc>
                <a:spcPts val="3963"/>
              </a:lnSpc>
              <a:buFont typeface="Arial"/>
              <a:buChar char="•"/>
            </a:pPr>
            <a:r>
              <a:rPr lang="en-US" sz="3302">
                <a:solidFill>
                  <a:srgbClr val="000000"/>
                </a:solidFill>
                <a:latin typeface="Quicksand Bold"/>
              </a:rPr>
              <a:t>RSI giúp xác định các điều kiện quá mua hoặc quá bán, từ đó dự đoán khả năng đảo chiều xu hướng giá và cung cấp tín hiệu mua hoặc bán.</a:t>
            </a:r>
          </a:p>
        </p:txBody>
      </p:sp>
      <p:sp>
        <p:nvSpPr>
          <p:cNvPr id="27" name="TextBox 27"/>
          <p:cNvSpPr txBox="1"/>
          <p:nvPr/>
        </p:nvSpPr>
        <p:spPr>
          <a:xfrm>
            <a:off x="1433733" y="5757517"/>
            <a:ext cx="11324097" cy="1476375"/>
          </a:xfrm>
          <a:prstGeom prst="rect">
            <a:avLst/>
          </a:prstGeom>
        </p:spPr>
        <p:txBody>
          <a:bodyPr lIns="0" tIns="0" rIns="0" bIns="0" rtlCol="0" anchor="t">
            <a:spAutoFit/>
          </a:bodyPr>
          <a:lstStyle/>
          <a:p>
            <a:pPr marL="713038" lvl="1" indent="-356519" algn="just">
              <a:lnSpc>
                <a:spcPts val="3963"/>
              </a:lnSpc>
              <a:buFont typeface="Arial"/>
              <a:buChar char="•"/>
            </a:pPr>
            <a:r>
              <a:rPr lang="en-US" sz="3302">
                <a:solidFill>
                  <a:srgbClr val="000000"/>
                </a:solidFill>
                <a:latin typeface="Quicksand Bold"/>
              </a:rPr>
              <a:t>RSI dao động trên thang điểm từ 0 đến 100, với các mức trên 70 cho thấy tình trạng mua quá mức và dưới 30 cho thấy tình trạng bán quá mức.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10509991">
            <a:off x="1569610" y="9248558"/>
            <a:ext cx="2628966" cy="1008866"/>
          </a:xfrm>
          <a:custGeom>
            <a:avLst/>
            <a:gdLst/>
            <a:ahLst/>
            <a:cxnLst/>
            <a:rect l="l" t="t" r="r" b="b"/>
            <a:pathLst>
              <a:path w="2628966" h="1008866">
                <a:moveTo>
                  <a:pt x="0" y="0"/>
                </a:moveTo>
                <a:lnTo>
                  <a:pt x="2628965" y="0"/>
                </a:lnTo>
                <a:lnTo>
                  <a:pt x="2628965" y="1008866"/>
                </a:lnTo>
                <a:lnTo>
                  <a:pt x="0" y="10088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27784" y="378848"/>
            <a:ext cx="10551136" cy="2200942"/>
            <a:chOff x="0" y="0"/>
            <a:chExt cx="2778900" cy="579672"/>
          </a:xfrm>
        </p:grpSpPr>
        <p:sp>
          <p:nvSpPr>
            <p:cNvPr id="4" name="Freeform 4"/>
            <p:cNvSpPr/>
            <p:nvPr/>
          </p:nvSpPr>
          <p:spPr>
            <a:xfrm>
              <a:off x="0" y="0"/>
              <a:ext cx="2778900" cy="579672"/>
            </a:xfrm>
            <a:custGeom>
              <a:avLst/>
              <a:gdLst/>
              <a:ahLst/>
              <a:cxnLst/>
              <a:rect l="l" t="t" r="r" b="b"/>
              <a:pathLst>
                <a:path w="2778900" h="579672">
                  <a:moveTo>
                    <a:pt x="37421" y="0"/>
                  </a:moveTo>
                  <a:lnTo>
                    <a:pt x="2741479" y="0"/>
                  </a:lnTo>
                  <a:cubicBezTo>
                    <a:pt x="2751403" y="0"/>
                    <a:pt x="2760922" y="3943"/>
                    <a:pt x="2767940" y="10960"/>
                  </a:cubicBezTo>
                  <a:cubicBezTo>
                    <a:pt x="2774957" y="17978"/>
                    <a:pt x="2778900" y="27497"/>
                    <a:pt x="2778900" y="37421"/>
                  </a:cubicBezTo>
                  <a:lnTo>
                    <a:pt x="2778900" y="542251"/>
                  </a:lnTo>
                  <a:cubicBezTo>
                    <a:pt x="2778900" y="562918"/>
                    <a:pt x="2762146" y="579672"/>
                    <a:pt x="2741479" y="579672"/>
                  </a:cubicBezTo>
                  <a:lnTo>
                    <a:pt x="37421" y="579672"/>
                  </a:lnTo>
                  <a:cubicBezTo>
                    <a:pt x="16754" y="579672"/>
                    <a:pt x="0" y="562918"/>
                    <a:pt x="0" y="542251"/>
                  </a:cubicBezTo>
                  <a:lnTo>
                    <a:pt x="0" y="37421"/>
                  </a:lnTo>
                  <a:cubicBezTo>
                    <a:pt x="0" y="16754"/>
                    <a:pt x="16754" y="0"/>
                    <a:pt x="37421"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38100"/>
              <a:ext cx="2778900" cy="61777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785033">
            <a:off x="15321152" y="1572721"/>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6815669" y="1552577"/>
            <a:ext cx="592757" cy="5927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754975" y="-2051755"/>
            <a:ext cx="3080455" cy="30804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2547"/>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27784" y="3890115"/>
            <a:ext cx="9094154" cy="2205530"/>
            <a:chOff x="0" y="0"/>
            <a:chExt cx="12125539" cy="2940706"/>
          </a:xfrm>
        </p:grpSpPr>
        <p:grpSp>
          <p:nvGrpSpPr>
            <p:cNvPr id="15" name="Group 15"/>
            <p:cNvGrpSpPr/>
            <p:nvPr/>
          </p:nvGrpSpPr>
          <p:grpSpPr>
            <a:xfrm>
              <a:off x="1543017" y="19050"/>
              <a:ext cx="10582522" cy="1372236"/>
              <a:chOff x="0" y="0"/>
              <a:chExt cx="2090375" cy="271059"/>
            </a:xfrm>
          </p:grpSpPr>
          <p:sp>
            <p:nvSpPr>
              <p:cNvPr id="16" name="Freeform 16"/>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17" name="TextBox 17"/>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0" y="0"/>
              <a:ext cx="1372236" cy="1421400"/>
              <a:chOff x="0" y="0"/>
              <a:chExt cx="812800" cy="841921"/>
            </a:xfrm>
          </p:grpSpPr>
          <p:sp>
            <p:nvSpPr>
              <p:cNvPr id="19" name="Freeform 19"/>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0" name="TextBox 20"/>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1</a:t>
                </a:r>
              </a:p>
            </p:txBody>
          </p:sp>
        </p:grpSp>
        <p:grpSp>
          <p:nvGrpSpPr>
            <p:cNvPr id="21" name="Group 21"/>
            <p:cNvGrpSpPr/>
            <p:nvPr/>
          </p:nvGrpSpPr>
          <p:grpSpPr>
            <a:xfrm>
              <a:off x="1543017" y="1538357"/>
              <a:ext cx="10582522" cy="1372236"/>
              <a:chOff x="0" y="0"/>
              <a:chExt cx="2090375" cy="271059"/>
            </a:xfrm>
          </p:grpSpPr>
          <p:sp>
            <p:nvSpPr>
              <p:cNvPr id="22" name="Freeform 22"/>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23" name="TextBox 23"/>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0" y="1519307"/>
              <a:ext cx="1372236" cy="1421400"/>
              <a:chOff x="0" y="0"/>
              <a:chExt cx="812800" cy="841921"/>
            </a:xfrm>
          </p:grpSpPr>
          <p:sp>
            <p:nvSpPr>
              <p:cNvPr id="25" name="Freeform 25"/>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6" name="TextBox 26"/>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2</a:t>
                </a:r>
              </a:p>
            </p:txBody>
          </p:sp>
        </p:grpSp>
        <p:sp>
          <p:nvSpPr>
            <p:cNvPr id="27" name="TextBox 27"/>
            <p:cNvSpPr txBox="1"/>
            <p:nvPr/>
          </p:nvSpPr>
          <p:spPr>
            <a:xfrm>
              <a:off x="2079081" y="390843"/>
              <a:ext cx="9325569" cy="638175"/>
            </a:xfrm>
            <a:prstGeom prst="rect">
              <a:avLst/>
            </a:prstGeom>
          </p:spPr>
          <p:txBody>
            <a:bodyPr lIns="0" tIns="0" rIns="0" bIns="0" rtlCol="0" anchor="t">
              <a:spAutoFit/>
            </a:bodyPr>
            <a:lstStyle/>
            <a:p>
              <a:pPr algn="ctr">
                <a:lnSpc>
                  <a:spcPts val="3840"/>
                </a:lnSpc>
              </a:pPr>
              <a:r>
                <a:rPr lang="en-US" sz="3200">
                  <a:solidFill>
                    <a:srgbClr val="FFFFFF"/>
                  </a:solidFill>
                  <a:latin typeface="Quicksand Bold"/>
                </a:rPr>
                <a:t>CHI TIẾT NGHIÊN CỨU</a:t>
              </a:r>
            </a:p>
          </p:txBody>
        </p:sp>
        <p:sp>
          <p:nvSpPr>
            <p:cNvPr id="28" name="TextBox 28"/>
            <p:cNvSpPr txBox="1"/>
            <p:nvPr/>
          </p:nvSpPr>
          <p:spPr>
            <a:xfrm>
              <a:off x="2079081" y="1910150"/>
              <a:ext cx="9325569" cy="638175"/>
            </a:xfrm>
            <a:prstGeom prst="rect">
              <a:avLst/>
            </a:prstGeom>
          </p:spPr>
          <p:txBody>
            <a:bodyPr lIns="0" tIns="0" rIns="0" bIns="0" rtlCol="0" anchor="t">
              <a:spAutoFit/>
            </a:bodyPr>
            <a:lstStyle/>
            <a:p>
              <a:pPr algn="ctr">
                <a:lnSpc>
                  <a:spcPts val="3840"/>
                </a:lnSpc>
              </a:pPr>
              <a:r>
                <a:rPr lang="en-US" sz="3200">
                  <a:solidFill>
                    <a:srgbClr val="FFFFFF"/>
                  </a:solidFill>
                  <a:latin typeface="Quicksand Bold"/>
                </a:rPr>
                <a:t>KẾT QUẢ</a:t>
              </a:r>
            </a:p>
          </p:txBody>
        </p:sp>
      </p:grpSp>
      <p:sp>
        <p:nvSpPr>
          <p:cNvPr id="29" name="Freeform 29"/>
          <p:cNvSpPr/>
          <p:nvPr/>
        </p:nvSpPr>
        <p:spPr>
          <a:xfrm>
            <a:off x="11237584" y="3194507"/>
            <a:ext cx="4936750" cy="6558484"/>
          </a:xfrm>
          <a:custGeom>
            <a:avLst/>
            <a:gdLst/>
            <a:ahLst/>
            <a:cxnLst/>
            <a:rect l="l" t="t" r="r" b="b"/>
            <a:pathLst>
              <a:path w="4936750" h="6558484">
                <a:moveTo>
                  <a:pt x="0" y="0"/>
                </a:moveTo>
                <a:lnTo>
                  <a:pt x="4936750" y="0"/>
                </a:lnTo>
                <a:lnTo>
                  <a:pt x="4936750" y="6558484"/>
                </a:lnTo>
                <a:lnTo>
                  <a:pt x="0" y="6558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TextBox 30"/>
          <p:cNvSpPr txBox="1"/>
          <p:nvPr/>
        </p:nvSpPr>
        <p:spPr>
          <a:xfrm>
            <a:off x="2284790" y="636390"/>
            <a:ext cx="8669810" cy="2108204"/>
          </a:xfrm>
          <a:prstGeom prst="rect">
            <a:avLst/>
          </a:prstGeom>
        </p:spPr>
        <p:txBody>
          <a:bodyPr lIns="0" tIns="0" rIns="0" bIns="0" rtlCol="0" anchor="t">
            <a:spAutoFit/>
          </a:bodyPr>
          <a:lstStyle/>
          <a:p>
            <a:pPr algn="ctr">
              <a:lnSpc>
                <a:spcPts val="7700"/>
              </a:lnSpc>
            </a:pPr>
            <a:r>
              <a:rPr lang="en-US" sz="7000">
                <a:solidFill>
                  <a:srgbClr val="FFFFFF"/>
                </a:solidFill>
                <a:latin typeface="Times New Roman"/>
              </a:rPr>
              <a:t>PHƯƠNG PHÁP NGHIÊN CỨU</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a:off x="644711" y="7934814"/>
            <a:ext cx="8499289" cy="1792577"/>
          </a:xfrm>
          <a:custGeom>
            <a:avLst/>
            <a:gdLst/>
            <a:ahLst/>
            <a:cxnLst/>
            <a:rect l="l" t="t" r="r" b="b"/>
            <a:pathLst>
              <a:path w="8499289" h="1792577">
                <a:moveTo>
                  <a:pt x="0" y="0"/>
                </a:moveTo>
                <a:lnTo>
                  <a:pt x="8499289" y="0"/>
                </a:lnTo>
                <a:lnTo>
                  <a:pt x="8499289" y="1792577"/>
                </a:lnTo>
                <a:lnTo>
                  <a:pt x="0" y="1792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834765" y="2640014"/>
            <a:ext cx="8424535" cy="920740"/>
            <a:chOff x="0" y="0"/>
            <a:chExt cx="2218808" cy="242499"/>
          </a:xfrm>
        </p:grpSpPr>
        <p:sp>
          <p:nvSpPr>
            <p:cNvPr id="4" name="Freeform 4"/>
            <p:cNvSpPr/>
            <p:nvPr/>
          </p:nvSpPr>
          <p:spPr>
            <a:xfrm>
              <a:off x="0" y="0"/>
              <a:ext cx="2218808" cy="242499"/>
            </a:xfrm>
            <a:custGeom>
              <a:avLst/>
              <a:gdLst/>
              <a:ahLst/>
              <a:cxnLst/>
              <a:rect l="l" t="t" r="r" b="b"/>
              <a:pathLst>
                <a:path w="2218808" h="242499">
                  <a:moveTo>
                    <a:pt x="46868" y="0"/>
                  </a:moveTo>
                  <a:lnTo>
                    <a:pt x="2171940" y="0"/>
                  </a:lnTo>
                  <a:cubicBezTo>
                    <a:pt x="2197824" y="0"/>
                    <a:pt x="2218808" y="20983"/>
                    <a:pt x="2218808" y="46868"/>
                  </a:cubicBezTo>
                  <a:lnTo>
                    <a:pt x="2218808" y="195632"/>
                  </a:lnTo>
                  <a:cubicBezTo>
                    <a:pt x="2218808" y="221516"/>
                    <a:pt x="2197824" y="242499"/>
                    <a:pt x="2171940" y="242499"/>
                  </a:cubicBezTo>
                  <a:lnTo>
                    <a:pt x="46868" y="242499"/>
                  </a:lnTo>
                  <a:cubicBezTo>
                    <a:pt x="20983" y="242499"/>
                    <a:pt x="0" y="221516"/>
                    <a:pt x="0" y="195632"/>
                  </a:cubicBezTo>
                  <a:lnTo>
                    <a:pt x="0" y="46868"/>
                  </a:lnTo>
                  <a:cubicBezTo>
                    <a:pt x="0" y="20983"/>
                    <a:pt x="20983" y="0"/>
                    <a:pt x="46868"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38100"/>
              <a:ext cx="2218808" cy="28059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8805">
            <a:off x="5801460" y="1744645"/>
            <a:ext cx="1278098" cy="2203616"/>
          </a:xfrm>
          <a:custGeom>
            <a:avLst/>
            <a:gdLst/>
            <a:ahLst/>
            <a:cxnLst/>
            <a:rect l="l" t="t" r="r" b="b"/>
            <a:pathLst>
              <a:path w="1278098" h="2203616">
                <a:moveTo>
                  <a:pt x="0" y="0"/>
                </a:moveTo>
                <a:lnTo>
                  <a:pt x="1278098" y="0"/>
                </a:lnTo>
                <a:lnTo>
                  <a:pt x="1278098" y="2203617"/>
                </a:lnTo>
                <a:lnTo>
                  <a:pt x="0" y="2203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64797">
            <a:off x="1135540" y="1647793"/>
            <a:ext cx="795752" cy="1371987"/>
          </a:xfrm>
          <a:custGeom>
            <a:avLst/>
            <a:gdLst/>
            <a:ahLst/>
            <a:cxnLst/>
            <a:rect l="l" t="t" r="r" b="b"/>
            <a:pathLst>
              <a:path w="795752" h="1371987">
                <a:moveTo>
                  <a:pt x="0" y="0"/>
                </a:moveTo>
                <a:lnTo>
                  <a:pt x="795752" y="0"/>
                </a:lnTo>
                <a:lnTo>
                  <a:pt x="795752" y="1371987"/>
                </a:lnTo>
                <a:lnTo>
                  <a:pt x="0" y="1371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783442" y="716300"/>
            <a:ext cx="10327838"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CHI TIẾT NGHIÊN CỨU</a:t>
            </a:r>
          </a:p>
        </p:txBody>
      </p:sp>
      <p:sp>
        <p:nvSpPr>
          <p:cNvPr id="9" name="Freeform 9"/>
          <p:cNvSpPr/>
          <p:nvPr/>
        </p:nvSpPr>
        <p:spPr>
          <a:xfrm rot="1396018">
            <a:off x="16417114" y="406683"/>
            <a:ext cx="1684372" cy="646378"/>
          </a:xfrm>
          <a:custGeom>
            <a:avLst/>
            <a:gdLst/>
            <a:ahLst/>
            <a:cxnLst/>
            <a:rect l="l" t="t" r="r" b="b"/>
            <a:pathLst>
              <a:path w="1684372" h="646378">
                <a:moveTo>
                  <a:pt x="0" y="0"/>
                </a:moveTo>
                <a:lnTo>
                  <a:pt x="1684372" y="0"/>
                </a:lnTo>
                <a:lnTo>
                  <a:pt x="1684372" y="646378"/>
                </a:lnTo>
                <a:lnTo>
                  <a:pt x="0" y="6463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2183071" y="1917085"/>
            <a:ext cx="6381745" cy="7297214"/>
          </a:xfrm>
          <a:custGeom>
            <a:avLst/>
            <a:gdLst/>
            <a:ahLst/>
            <a:cxnLst/>
            <a:rect l="l" t="t" r="r" b="b"/>
            <a:pathLst>
              <a:path w="6381745" h="7297214">
                <a:moveTo>
                  <a:pt x="0" y="0"/>
                </a:moveTo>
                <a:lnTo>
                  <a:pt x="6381745" y="0"/>
                </a:lnTo>
                <a:lnTo>
                  <a:pt x="6381745" y="7297214"/>
                </a:lnTo>
                <a:lnTo>
                  <a:pt x="0" y="72972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9255871" y="2862259"/>
            <a:ext cx="6741011"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1. THU THẬP VÀ CHUẨN BỊ DỮ LIỆU</a:t>
            </a:r>
          </a:p>
        </p:txBody>
      </p:sp>
      <p:grpSp>
        <p:nvGrpSpPr>
          <p:cNvPr id="12" name="Group 12"/>
          <p:cNvGrpSpPr/>
          <p:nvPr/>
        </p:nvGrpSpPr>
        <p:grpSpPr>
          <a:xfrm>
            <a:off x="8834765" y="4100951"/>
            <a:ext cx="8424535" cy="920740"/>
            <a:chOff x="0" y="0"/>
            <a:chExt cx="2218808" cy="242499"/>
          </a:xfrm>
        </p:grpSpPr>
        <p:sp>
          <p:nvSpPr>
            <p:cNvPr id="13" name="Freeform 13"/>
            <p:cNvSpPr/>
            <p:nvPr/>
          </p:nvSpPr>
          <p:spPr>
            <a:xfrm>
              <a:off x="0" y="0"/>
              <a:ext cx="2218808" cy="242499"/>
            </a:xfrm>
            <a:custGeom>
              <a:avLst/>
              <a:gdLst/>
              <a:ahLst/>
              <a:cxnLst/>
              <a:rect l="l" t="t" r="r" b="b"/>
              <a:pathLst>
                <a:path w="2218808" h="242499">
                  <a:moveTo>
                    <a:pt x="46868" y="0"/>
                  </a:moveTo>
                  <a:lnTo>
                    <a:pt x="2171940" y="0"/>
                  </a:lnTo>
                  <a:cubicBezTo>
                    <a:pt x="2197824" y="0"/>
                    <a:pt x="2218808" y="20983"/>
                    <a:pt x="2218808" y="46868"/>
                  </a:cubicBezTo>
                  <a:lnTo>
                    <a:pt x="2218808" y="195632"/>
                  </a:lnTo>
                  <a:cubicBezTo>
                    <a:pt x="2218808" y="221516"/>
                    <a:pt x="2197824" y="242499"/>
                    <a:pt x="2171940" y="242499"/>
                  </a:cubicBezTo>
                  <a:lnTo>
                    <a:pt x="46868" y="242499"/>
                  </a:lnTo>
                  <a:cubicBezTo>
                    <a:pt x="20983" y="242499"/>
                    <a:pt x="0" y="221516"/>
                    <a:pt x="0" y="195632"/>
                  </a:cubicBezTo>
                  <a:lnTo>
                    <a:pt x="0" y="46868"/>
                  </a:lnTo>
                  <a:cubicBezTo>
                    <a:pt x="0" y="20983"/>
                    <a:pt x="20983" y="0"/>
                    <a:pt x="46868" y="0"/>
                  </a:cubicBezTo>
                  <a:close/>
                </a:path>
              </a:pathLst>
            </a:custGeom>
            <a:solidFill>
              <a:srgbClr val="F2532E"/>
            </a:solidFill>
            <a:ln cap="rnd">
              <a:noFill/>
              <a:prstDash val="solid"/>
              <a:round/>
            </a:ln>
          </p:spPr>
          <p:txBody>
            <a:bodyPr/>
            <a:lstStyle/>
            <a:p>
              <a:endParaRPr lang="en-US"/>
            </a:p>
          </p:txBody>
        </p:sp>
        <p:sp>
          <p:nvSpPr>
            <p:cNvPr id="14" name="TextBox 14"/>
            <p:cNvSpPr txBox="1"/>
            <p:nvPr/>
          </p:nvSpPr>
          <p:spPr>
            <a:xfrm>
              <a:off x="0" y="-38100"/>
              <a:ext cx="2218808" cy="28059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9255871" y="4323196"/>
            <a:ext cx="7582322" cy="466725"/>
          </a:xfrm>
          <a:prstGeom prst="rect">
            <a:avLst/>
          </a:prstGeom>
        </p:spPr>
        <p:txBody>
          <a:bodyPr lIns="0" tIns="0" rIns="0" bIns="0" rtlCol="0" anchor="t">
            <a:spAutoFit/>
          </a:bodyPr>
          <a:lstStyle/>
          <a:p>
            <a:pPr algn="ctr">
              <a:lnSpc>
                <a:spcPts val="3600"/>
              </a:lnSpc>
            </a:pPr>
            <a:r>
              <a:rPr lang="en-US" sz="3000">
                <a:solidFill>
                  <a:srgbClr val="FFFFFF"/>
                </a:solidFill>
                <a:latin typeface="Cabin Bold"/>
              </a:rPr>
              <a:t>2. TRỰC QUAN HÓA DỮ LIỆU LÊN POWER BI</a:t>
            </a:r>
          </a:p>
        </p:txBody>
      </p:sp>
      <p:grpSp>
        <p:nvGrpSpPr>
          <p:cNvPr id="16" name="Group 16"/>
          <p:cNvGrpSpPr/>
          <p:nvPr/>
        </p:nvGrpSpPr>
        <p:grpSpPr>
          <a:xfrm>
            <a:off x="8834765" y="5564616"/>
            <a:ext cx="8424535" cy="920740"/>
            <a:chOff x="0" y="0"/>
            <a:chExt cx="2218808" cy="242499"/>
          </a:xfrm>
        </p:grpSpPr>
        <p:sp>
          <p:nvSpPr>
            <p:cNvPr id="17" name="Freeform 17"/>
            <p:cNvSpPr/>
            <p:nvPr/>
          </p:nvSpPr>
          <p:spPr>
            <a:xfrm>
              <a:off x="0" y="0"/>
              <a:ext cx="2218808" cy="242499"/>
            </a:xfrm>
            <a:custGeom>
              <a:avLst/>
              <a:gdLst/>
              <a:ahLst/>
              <a:cxnLst/>
              <a:rect l="l" t="t" r="r" b="b"/>
              <a:pathLst>
                <a:path w="2218808" h="242499">
                  <a:moveTo>
                    <a:pt x="46868" y="0"/>
                  </a:moveTo>
                  <a:lnTo>
                    <a:pt x="2171940" y="0"/>
                  </a:lnTo>
                  <a:cubicBezTo>
                    <a:pt x="2197824" y="0"/>
                    <a:pt x="2218808" y="20983"/>
                    <a:pt x="2218808" y="46868"/>
                  </a:cubicBezTo>
                  <a:lnTo>
                    <a:pt x="2218808" y="195632"/>
                  </a:lnTo>
                  <a:cubicBezTo>
                    <a:pt x="2218808" y="221516"/>
                    <a:pt x="2197824" y="242499"/>
                    <a:pt x="2171940" y="242499"/>
                  </a:cubicBezTo>
                  <a:lnTo>
                    <a:pt x="46868" y="242499"/>
                  </a:lnTo>
                  <a:cubicBezTo>
                    <a:pt x="20983" y="242499"/>
                    <a:pt x="0" y="221516"/>
                    <a:pt x="0" y="195632"/>
                  </a:cubicBezTo>
                  <a:lnTo>
                    <a:pt x="0" y="46868"/>
                  </a:lnTo>
                  <a:cubicBezTo>
                    <a:pt x="0" y="20983"/>
                    <a:pt x="20983" y="0"/>
                    <a:pt x="46868" y="0"/>
                  </a:cubicBezTo>
                  <a:close/>
                </a:path>
              </a:pathLst>
            </a:custGeom>
            <a:solidFill>
              <a:srgbClr val="F2532E"/>
            </a:solidFill>
            <a:ln cap="rnd">
              <a:noFill/>
              <a:prstDash val="solid"/>
              <a:round/>
            </a:ln>
          </p:spPr>
          <p:txBody>
            <a:bodyPr/>
            <a:lstStyle/>
            <a:p>
              <a:endParaRPr lang="en-US"/>
            </a:p>
          </p:txBody>
        </p:sp>
        <p:sp>
          <p:nvSpPr>
            <p:cNvPr id="18" name="TextBox 18"/>
            <p:cNvSpPr txBox="1"/>
            <p:nvPr/>
          </p:nvSpPr>
          <p:spPr>
            <a:xfrm>
              <a:off x="0" y="-38100"/>
              <a:ext cx="2218808" cy="280599"/>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9255871" y="5786861"/>
            <a:ext cx="7582322"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3. SỬ DỤNG CÁC CHỈ BÁO KỸ THUẬT</a:t>
            </a:r>
          </a:p>
        </p:txBody>
      </p:sp>
      <p:grpSp>
        <p:nvGrpSpPr>
          <p:cNvPr id="20" name="Group 20"/>
          <p:cNvGrpSpPr/>
          <p:nvPr/>
        </p:nvGrpSpPr>
        <p:grpSpPr>
          <a:xfrm>
            <a:off x="8834765" y="7028281"/>
            <a:ext cx="8424535" cy="920740"/>
            <a:chOff x="0" y="0"/>
            <a:chExt cx="2218808" cy="242499"/>
          </a:xfrm>
        </p:grpSpPr>
        <p:sp>
          <p:nvSpPr>
            <p:cNvPr id="21" name="Freeform 21"/>
            <p:cNvSpPr/>
            <p:nvPr/>
          </p:nvSpPr>
          <p:spPr>
            <a:xfrm>
              <a:off x="0" y="0"/>
              <a:ext cx="2218808" cy="242499"/>
            </a:xfrm>
            <a:custGeom>
              <a:avLst/>
              <a:gdLst/>
              <a:ahLst/>
              <a:cxnLst/>
              <a:rect l="l" t="t" r="r" b="b"/>
              <a:pathLst>
                <a:path w="2218808" h="242499">
                  <a:moveTo>
                    <a:pt x="46868" y="0"/>
                  </a:moveTo>
                  <a:lnTo>
                    <a:pt x="2171940" y="0"/>
                  </a:lnTo>
                  <a:cubicBezTo>
                    <a:pt x="2197824" y="0"/>
                    <a:pt x="2218808" y="20983"/>
                    <a:pt x="2218808" y="46868"/>
                  </a:cubicBezTo>
                  <a:lnTo>
                    <a:pt x="2218808" y="195632"/>
                  </a:lnTo>
                  <a:cubicBezTo>
                    <a:pt x="2218808" y="221516"/>
                    <a:pt x="2197824" y="242499"/>
                    <a:pt x="2171940" y="242499"/>
                  </a:cubicBezTo>
                  <a:lnTo>
                    <a:pt x="46868" y="242499"/>
                  </a:lnTo>
                  <a:cubicBezTo>
                    <a:pt x="20983" y="242499"/>
                    <a:pt x="0" y="221516"/>
                    <a:pt x="0" y="195632"/>
                  </a:cubicBezTo>
                  <a:lnTo>
                    <a:pt x="0" y="46868"/>
                  </a:lnTo>
                  <a:cubicBezTo>
                    <a:pt x="0" y="20983"/>
                    <a:pt x="20983" y="0"/>
                    <a:pt x="46868" y="0"/>
                  </a:cubicBezTo>
                  <a:close/>
                </a:path>
              </a:pathLst>
            </a:custGeom>
            <a:solidFill>
              <a:srgbClr val="F2532E"/>
            </a:solidFill>
            <a:ln cap="rnd">
              <a:noFill/>
              <a:prstDash val="solid"/>
              <a:round/>
            </a:ln>
          </p:spPr>
          <p:txBody>
            <a:bodyPr/>
            <a:lstStyle/>
            <a:p>
              <a:endParaRPr lang="en-US"/>
            </a:p>
          </p:txBody>
        </p:sp>
        <p:sp>
          <p:nvSpPr>
            <p:cNvPr id="22" name="TextBox 22"/>
            <p:cNvSpPr txBox="1"/>
            <p:nvPr/>
          </p:nvSpPr>
          <p:spPr>
            <a:xfrm>
              <a:off x="0" y="-38100"/>
              <a:ext cx="2218808" cy="280599"/>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9255871" y="7250526"/>
            <a:ext cx="7582322"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4. SỬ DỤNG CÁC MÔ HÌNH HỌC MÁY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10586146">
            <a:off x="14397120" y="9495342"/>
            <a:ext cx="1933065" cy="741814"/>
          </a:xfrm>
          <a:custGeom>
            <a:avLst/>
            <a:gdLst/>
            <a:ahLst/>
            <a:cxnLst/>
            <a:rect l="l" t="t" r="r" b="b"/>
            <a:pathLst>
              <a:path w="1933065" h="741814">
                <a:moveTo>
                  <a:pt x="0" y="0"/>
                </a:moveTo>
                <a:lnTo>
                  <a:pt x="1933066" y="0"/>
                </a:lnTo>
                <a:lnTo>
                  <a:pt x="1933066" y="741814"/>
                </a:lnTo>
                <a:lnTo>
                  <a:pt x="0" y="7418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3959" y="9258300"/>
            <a:ext cx="7828500" cy="7828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A698"/>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009662" y="499148"/>
            <a:ext cx="8949276" cy="3445198"/>
            <a:chOff x="0" y="0"/>
            <a:chExt cx="2357011" cy="907377"/>
          </a:xfrm>
        </p:grpSpPr>
        <p:sp>
          <p:nvSpPr>
            <p:cNvPr id="7" name="Freeform 7"/>
            <p:cNvSpPr/>
            <p:nvPr/>
          </p:nvSpPr>
          <p:spPr>
            <a:xfrm>
              <a:off x="0" y="0"/>
              <a:ext cx="2357011" cy="907377"/>
            </a:xfrm>
            <a:custGeom>
              <a:avLst/>
              <a:gdLst/>
              <a:ahLst/>
              <a:cxnLst/>
              <a:rect l="l" t="t" r="r" b="b"/>
              <a:pathLst>
                <a:path w="2357011" h="907377">
                  <a:moveTo>
                    <a:pt x="44120" y="0"/>
                  </a:moveTo>
                  <a:lnTo>
                    <a:pt x="2312891" y="0"/>
                  </a:lnTo>
                  <a:cubicBezTo>
                    <a:pt x="2324593" y="0"/>
                    <a:pt x="2335815" y="4648"/>
                    <a:pt x="2344089" y="12922"/>
                  </a:cubicBezTo>
                  <a:cubicBezTo>
                    <a:pt x="2352363" y="21196"/>
                    <a:pt x="2357011" y="32418"/>
                    <a:pt x="2357011" y="44120"/>
                  </a:cubicBezTo>
                  <a:lnTo>
                    <a:pt x="2357011" y="863258"/>
                  </a:lnTo>
                  <a:cubicBezTo>
                    <a:pt x="2357011" y="874959"/>
                    <a:pt x="2352363" y="886181"/>
                    <a:pt x="2344089" y="894455"/>
                  </a:cubicBezTo>
                  <a:cubicBezTo>
                    <a:pt x="2335815" y="902729"/>
                    <a:pt x="2324593" y="907377"/>
                    <a:pt x="2312891" y="907377"/>
                  </a:cubicBezTo>
                  <a:lnTo>
                    <a:pt x="44120" y="907377"/>
                  </a:lnTo>
                  <a:cubicBezTo>
                    <a:pt x="32418" y="907377"/>
                    <a:pt x="21196" y="902729"/>
                    <a:pt x="12922" y="894455"/>
                  </a:cubicBezTo>
                  <a:cubicBezTo>
                    <a:pt x="4648" y="886181"/>
                    <a:pt x="0" y="874959"/>
                    <a:pt x="0" y="863258"/>
                  </a:cubicBezTo>
                  <a:lnTo>
                    <a:pt x="0" y="44120"/>
                  </a:lnTo>
                  <a:cubicBezTo>
                    <a:pt x="0" y="32418"/>
                    <a:pt x="4648" y="21196"/>
                    <a:pt x="12922" y="12922"/>
                  </a:cubicBezTo>
                  <a:cubicBezTo>
                    <a:pt x="21196" y="4648"/>
                    <a:pt x="32418" y="0"/>
                    <a:pt x="44120" y="0"/>
                  </a:cubicBezTo>
                  <a:close/>
                </a:path>
              </a:pathLst>
            </a:custGeom>
            <a:solidFill>
              <a:srgbClr val="F0A6C8"/>
            </a:solidFill>
            <a:ln cap="rnd">
              <a:noFill/>
              <a:prstDash val="solid"/>
              <a:round/>
            </a:ln>
          </p:spPr>
          <p:txBody>
            <a:bodyPr/>
            <a:lstStyle/>
            <a:p>
              <a:endParaRPr lang="en-US"/>
            </a:p>
          </p:txBody>
        </p:sp>
        <p:sp>
          <p:nvSpPr>
            <p:cNvPr id="8" name="TextBox 8"/>
            <p:cNvSpPr txBox="1"/>
            <p:nvPr/>
          </p:nvSpPr>
          <p:spPr>
            <a:xfrm>
              <a:off x="0" y="-38100"/>
              <a:ext cx="2357011" cy="94547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244112" y="9155785"/>
            <a:ext cx="6342496" cy="7324976"/>
            <a:chOff x="0" y="0"/>
            <a:chExt cx="703781" cy="812800"/>
          </a:xfrm>
        </p:grpSpPr>
        <p:sp>
          <p:nvSpPr>
            <p:cNvPr id="10" name="Freeform 10"/>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5BA698"/>
            </a:solidFill>
          </p:spPr>
          <p:txBody>
            <a:bodyPr/>
            <a:lstStyle/>
            <a:p>
              <a:endParaRPr lang="en-US"/>
            </a:p>
          </p:txBody>
        </p:sp>
        <p:sp>
          <p:nvSpPr>
            <p:cNvPr id="11" name="TextBox 11"/>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12" name="Group 12"/>
          <p:cNvGrpSpPr/>
          <p:nvPr/>
        </p:nvGrpSpPr>
        <p:grpSpPr>
          <a:xfrm>
            <a:off x="13945660" y="8445389"/>
            <a:ext cx="480240" cy="554631"/>
            <a:chOff x="0" y="0"/>
            <a:chExt cx="703781" cy="812800"/>
          </a:xfrm>
        </p:grpSpPr>
        <p:sp>
          <p:nvSpPr>
            <p:cNvPr id="13" name="Freeform 13"/>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4" name="TextBox 14"/>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15" name="Group 15"/>
          <p:cNvGrpSpPr/>
          <p:nvPr/>
        </p:nvGrpSpPr>
        <p:grpSpPr>
          <a:xfrm>
            <a:off x="4051603" y="4839700"/>
            <a:ext cx="8619537" cy="956559"/>
            <a:chOff x="0" y="0"/>
            <a:chExt cx="1624676" cy="180300"/>
          </a:xfrm>
        </p:grpSpPr>
        <p:sp>
          <p:nvSpPr>
            <p:cNvPr id="16" name="Freeform 16"/>
            <p:cNvSpPr/>
            <p:nvPr/>
          </p:nvSpPr>
          <p:spPr>
            <a:xfrm>
              <a:off x="0" y="0"/>
              <a:ext cx="1624676" cy="180300"/>
            </a:xfrm>
            <a:custGeom>
              <a:avLst/>
              <a:gdLst/>
              <a:ahLst/>
              <a:cxnLst/>
              <a:rect l="l" t="t" r="r" b="b"/>
              <a:pathLst>
                <a:path w="1624676" h="180300">
                  <a:moveTo>
                    <a:pt x="89818" y="0"/>
                  </a:moveTo>
                  <a:lnTo>
                    <a:pt x="1534857" y="0"/>
                  </a:lnTo>
                  <a:cubicBezTo>
                    <a:pt x="1558679" y="0"/>
                    <a:pt x="1581524" y="9463"/>
                    <a:pt x="1598369" y="26307"/>
                  </a:cubicBezTo>
                  <a:cubicBezTo>
                    <a:pt x="1615213" y="43151"/>
                    <a:pt x="1624676" y="65997"/>
                    <a:pt x="1624676" y="89818"/>
                  </a:cubicBezTo>
                  <a:lnTo>
                    <a:pt x="1624676" y="90481"/>
                  </a:lnTo>
                  <a:cubicBezTo>
                    <a:pt x="1624676" y="140087"/>
                    <a:pt x="1584463" y="180300"/>
                    <a:pt x="1534857" y="180300"/>
                  </a:cubicBezTo>
                  <a:lnTo>
                    <a:pt x="89818" y="180300"/>
                  </a:lnTo>
                  <a:cubicBezTo>
                    <a:pt x="40213" y="180300"/>
                    <a:pt x="0" y="140087"/>
                    <a:pt x="0" y="90481"/>
                  </a:cubicBezTo>
                  <a:lnTo>
                    <a:pt x="0" y="89818"/>
                  </a:lnTo>
                  <a:cubicBezTo>
                    <a:pt x="0" y="40213"/>
                    <a:pt x="40213" y="0"/>
                    <a:pt x="89818" y="0"/>
                  </a:cubicBezTo>
                  <a:close/>
                </a:path>
              </a:pathLst>
            </a:custGeom>
            <a:solidFill>
              <a:srgbClr val="F2532E"/>
            </a:solidFill>
            <a:ln cap="rnd">
              <a:noFill/>
              <a:prstDash val="solid"/>
              <a:round/>
            </a:ln>
          </p:spPr>
          <p:txBody>
            <a:bodyPr/>
            <a:lstStyle/>
            <a:p>
              <a:endParaRPr lang="en-US"/>
            </a:p>
          </p:txBody>
        </p:sp>
        <p:sp>
          <p:nvSpPr>
            <p:cNvPr id="17" name="TextBox 17"/>
            <p:cNvSpPr txBox="1"/>
            <p:nvPr/>
          </p:nvSpPr>
          <p:spPr>
            <a:xfrm>
              <a:off x="0" y="-28575"/>
              <a:ext cx="1624676" cy="208875"/>
            </a:xfrm>
            <a:prstGeom prst="rect">
              <a:avLst/>
            </a:prstGeom>
          </p:spPr>
          <p:txBody>
            <a:bodyPr lIns="67161" tIns="67161" rIns="67161" bIns="67161" rtlCol="0" anchor="ctr"/>
            <a:lstStyle/>
            <a:p>
              <a:pPr algn="ctr">
                <a:lnSpc>
                  <a:spcPts val="2660"/>
                </a:lnSpc>
                <a:spcBef>
                  <a:spcPct val="0"/>
                </a:spcBef>
              </a:pPr>
              <a:endParaRPr/>
            </a:p>
          </p:txBody>
        </p:sp>
      </p:grpSp>
      <p:sp>
        <p:nvSpPr>
          <p:cNvPr id="18" name="TextBox 18"/>
          <p:cNvSpPr txBox="1"/>
          <p:nvPr/>
        </p:nvSpPr>
        <p:spPr>
          <a:xfrm>
            <a:off x="5168172" y="5022705"/>
            <a:ext cx="6386398"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bin"/>
              </a:rPr>
              <a:t>DỮ LIỆU GIÁ HIỆN TẠI</a:t>
            </a:r>
          </a:p>
        </p:txBody>
      </p:sp>
      <p:sp>
        <p:nvSpPr>
          <p:cNvPr id="19" name="Freeform 19"/>
          <p:cNvSpPr/>
          <p:nvPr/>
        </p:nvSpPr>
        <p:spPr>
          <a:xfrm>
            <a:off x="12671140" y="7106093"/>
            <a:ext cx="5872640" cy="3787853"/>
          </a:xfrm>
          <a:custGeom>
            <a:avLst/>
            <a:gdLst/>
            <a:ahLst/>
            <a:cxnLst/>
            <a:rect l="l" t="t" r="r" b="b"/>
            <a:pathLst>
              <a:path w="5872640" h="3787853">
                <a:moveTo>
                  <a:pt x="0" y="0"/>
                </a:moveTo>
                <a:lnTo>
                  <a:pt x="5872640" y="0"/>
                </a:lnTo>
                <a:lnTo>
                  <a:pt x="5872640" y="3787853"/>
                </a:lnTo>
                <a:lnTo>
                  <a:pt x="0" y="3787853"/>
                </a:lnTo>
                <a:lnTo>
                  <a:pt x="0" y="0"/>
                </a:lnTo>
                <a:close/>
              </a:path>
            </a:pathLst>
          </a:custGeom>
          <a:blipFill>
            <a:blip r:embed="rId4"/>
            <a:stretch>
              <a:fillRect/>
            </a:stretch>
          </a:blipFill>
        </p:spPr>
        <p:txBody>
          <a:bodyPr/>
          <a:lstStyle/>
          <a:p>
            <a:endParaRPr lang="en-US"/>
          </a:p>
        </p:txBody>
      </p:sp>
      <p:sp>
        <p:nvSpPr>
          <p:cNvPr id="20" name="Freeform 20"/>
          <p:cNvSpPr/>
          <p:nvPr/>
        </p:nvSpPr>
        <p:spPr>
          <a:xfrm>
            <a:off x="-341668" y="4015927"/>
            <a:ext cx="4092356" cy="4114800"/>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extBox 21"/>
          <p:cNvSpPr txBox="1"/>
          <p:nvPr/>
        </p:nvSpPr>
        <p:spPr>
          <a:xfrm>
            <a:off x="9244112" y="878722"/>
            <a:ext cx="8480376" cy="2686050"/>
          </a:xfrm>
          <a:prstGeom prst="rect">
            <a:avLst/>
          </a:prstGeom>
        </p:spPr>
        <p:txBody>
          <a:bodyPr lIns="0" tIns="0" rIns="0" bIns="0" rtlCol="0" anchor="t">
            <a:spAutoFit/>
          </a:bodyPr>
          <a:lstStyle/>
          <a:p>
            <a:pPr algn="just">
              <a:lnSpc>
                <a:spcPts val="3599"/>
              </a:lnSpc>
            </a:pPr>
            <a:r>
              <a:rPr lang="en-US" sz="2999">
                <a:solidFill>
                  <a:srgbClr val="000000"/>
                </a:solidFill>
                <a:latin typeface="Cabin"/>
              </a:rPr>
              <a:t>Quá trình thu thập và chuẩn bị dữ liệu là bước quan trọng trong nghiên cứu này. </a:t>
            </a:r>
          </a:p>
          <a:p>
            <a:pPr algn="just">
              <a:lnSpc>
                <a:spcPts val="3599"/>
              </a:lnSpc>
            </a:pPr>
            <a:endParaRPr lang="en-US" sz="2999">
              <a:solidFill>
                <a:srgbClr val="000000"/>
              </a:solidFill>
              <a:latin typeface="Cabin"/>
            </a:endParaRPr>
          </a:p>
          <a:p>
            <a:pPr algn="just">
              <a:lnSpc>
                <a:spcPts val="3599"/>
              </a:lnSpc>
            </a:pPr>
            <a:r>
              <a:rPr lang="en-US" sz="2999">
                <a:solidFill>
                  <a:srgbClr val="000000"/>
                </a:solidFill>
                <a:latin typeface="Cabin"/>
              </a:rPr>
              <a:t>Dữ liệu sẽ được lấy từ sàn giao dịch Binance, một nguồn đáng tin cậy và phổ biến trong lĩnh vực tiền điện tử.</a:t>
            </a:r>
          </a:p>
        </p:txBody>
      </p:sp>
      <p:grpSp>
        <p:nvGrpSpPr>
          <p:cNvPr id="22" name="Group 22"/>
          <p:cNvGrpSpPr/>
          <p:nvPr/>
        </p:nvGrpSpPr>
        <p:grpSpPr>
          <a:xfrm>
            <a:off x="4051603" y="6295082"/>
            <a:ext cx="8619537" cy="956559"/>
            <a:chOff x="0" y="0"/>
            <a:chExt cx="1624676" cy="180300"/>
          </a:xfrm>
        </p:grpSpPr>
        <p:sp>
          <p:nvSpPr>
            <p:cNvPr id="23" name="Freeform 23"/>
            <p:cNvSpPr/>
            <p:nvPr/>
          </p:nvSpPr>
          <p:spPr>
            <a:xfrm>
              <a:off x="0" y="0"/>
              <a:ext cx="1624676" cy="180300"/>
            </a:xfrm>
            <a:custGeom>
              <a:avLst/>
              <a:gdLst/>
              <a:ahLst/>
              <a:cxnLst/>
              <a:rect l="l" t="t" r="r" b="b"/>
              <a:pathLst>
                <a:path w="1624676" h="180300">
                  <a:moveTo>
                    <a:pt x="89818" y="0"/>
                  </a:moveTo>
                  <a:lnTo>
                    <a:pt x="1534857" y="0"/>
                  </a:lnTo>
                  <a:cubicBezTo>
                    <a:pt x="1558679" y="0"/>
                    <a:pt x="1581524" y="9463"/>
                    <a:pt x="1598369" y="26307"/>
                  </a:cubicBezTo>
                  <a:cubicBezTo>
                    <a:pt x="1615213" y="43151"/>
                    <a:pt x="1624676" y="65997"/>
                    <a:pt x="1624676" y="89818"/>
                  </a:cubicBezTo>
                  <a:lnTo>
                    <a:pt x="1624676" y="90481"/>
                  </a:lnTo>
                  <a:cubicBezTo>
                    <a:pt x="1624676" y="140087"/>
                    <a:pt x="1584463" y="180300"/>
                    <a:pt x="1534857" y="180300"/>
                  </a:cubicBezTo>
                  <a:lnTo>
                    <a:pt x="89818" y="180300"/>
                  </a:lnTo>
                  <a:cubicBezTo>
                    <a:pt x="40213" y="180300"/>
                    <a:pt x="0" y="140087"/>
                    <a:pt x="0" y="90481"/>
                  </a:cubicBezTo>
                  <a:lnTo>
                    <a:pt x="0" y="89818"/>
                  </a:lnTo>
                  <a:cubicBezTo>
                    <a:pt x="0" y="40213"/>
                    <a:pt x="40213" y="0"/>
                    <a:pt x="89818" y="0"/>
                  </a:cubicBezTo>
                  <a:close/>
                </a:path>
              </a:pathLst>
            </a:custGeom>
            <a:solidFill>
              <a:srgbClr val="F2532E"/>
            </a:solidFill>
            <a:ln cap="rnd">
              <a:noFill/>
              <a:prstDash val="solid"/>
              <a:round/>
            </a:ln>
          </p:spPr>
          <p:txBody>
            <a:bodyPr/>
            <a:lstStyle/>
            <a:p>
              <a:endParaRPr lang="en-US"/>
            </a:p>
          </p:txBody>
        </p:sp>
        <p:sp>
          <p:nvSpPr>
            <p:cNvPr id="24" name="TextBox 24"/>
            <p:cNvSpPr txBox="1"/>
            <p:nvPr/>
          </p:nvSpPr>
          <p:spPr>
            <a:xfrm>
              <a:off x="0" y="-28575"/>
              <a:ext cx="1624676" cy="208875"/>
            </a:xfrm>
            <a:prstGeom prst="rect">
              <a:avLst/>
            </a:prstGeom>
          </p:spPr>
          <p:txBody>
            <a:bodyPr lIns="67161" tIns="67161" rIns="67161" bIns="67161" rtlCol="0" anchor="ctr"/>
            <a:lstStyle/>
            <a:p>
              <a:pPr algn="ctr">
                <a:lnSpc>
                  <a:spcPts val="2660"/>
                </a:lnSpc>
                <a:spcBef>
                  <a:spcPct val="0"/>
                </a:spcBef>
              </a:pPr>
              <a:endParaRPr/>
            </a:p>
          </p:txBody>
        </p:sp>
      </p:grpSp>
      <p:sp>
        <p:nvSpPr>
          <p:cNvPr id="25" name="TextBox 25"/>
          <p:cNvSpPr txBox="1"/>
          <p:nvPr/>
        </p:nvSpPr>
        <p:spPr>
          <a:xfrm>
            <a:off x="4790661" y="6478087"/>
            <a:ext cx="7141421"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bin"/>
              </a:rPr>
              <a:t>DỮ LIỆU LỊCH SỬ HUẤN LUYỆN MÔ HÌNH</a:t>
            </a:r>
          </a:p>
        </p:txBody>
      </p:sp>
      <p:grpSp>
        <p:nvGrpSpPr>
          <p:cNvPr id="26" name="Group 26"/>
          <p:cNvGrpSpPr/>
          <p:nvPr/>
        </p:nvGrpSpPr>
        <p:grpSpPr>
          <a:xfrm>
            <a:off x="4051603" y="7746941"/>
            <a:ext cx="8619537" cy="956559"/>
            <a:chOff x="0" y="0"/>
            <a:chExt cx="1624676" cy="180300"/>
          </a:xfrm>
        </p:grpSpPr>
        <p:sp>
          <p:nvSpPr>
            <p:cNvPr id="27" name="Freeform 27"/>
            <p:cNvSpPr/>
            <p:nvPr/>
          </p:nvSpPr>
          <p:spPr>
            <a:xfrm>
              <a:off x="0" y="0"/>
              <a:ext cx="1624676" cy="180300"/>
            </a:xfrm>
            <a:custGeom>
              <a:avLst/>
              <a:gdLst/>
              <a:ahLst/>
              <a:cxnLst/>
              <a:rect l="l" t="t" r="r" b="b"/>
              <a:pathLst>
                <a:path w="1624676" h="180300">
                  <a:moveTo>
                    <a:pt x="89818" y="0"/>
                  </a:moveTo>
                  <a:lnTo>
                    <a:pt x="1534857" y="0"/>
                  </a:lnTo>
                  <a:cubicBezTo>
                    <a:pt x="1558679" y="0"/>
                    <a:pt x="1581524" y="9463"/>
                    <a:pt x="1598369" y="26307"/>
                  </a:cubicBezTo>
                  <a:cubicBezTo>
                    <a:pt x="1615213" y="43151"/>
                    <a:pt x="1624676" y="65997"/>
                    <a:pt x="1624676" y="89818"/>
                  </a:cubicBezTo>
                  <a:lnTo>
                    <a:pt x="1624676" y="90481"/>
                  </a:lnTo>
                  <a:cubicBezTo>
                    <a:pt x="1624676" y="140087"/>
                    <a:pt x="1584463" y="180300"/>
                    <a:pt x="1534857" y="180300"/>
                  </a:cubicBezTo>
                  <a:lnTo>
                    <a:pt x="89818" y="180300"/>
                  </a:lnTo>
                  <a:cubicBezTo>
                    <a:pt x="40213" y="180300"/>
                    <a:pt x="0" y="140087"/>
                    <a:pt x="0" y="90481"/>
                  </a:cubicBezTo>
                  <a:lnTo>
                    <a:pt x="0" y="89818"/>
                  </a:lnTo>
                  <a:cubicBezTo>
                    <a:pt x="0" y="40213"/>
                    <a:pt x="40213" y="0"/>
                    <a:pt x="89818" y="0"/>
                  </a:cubicBezTo>
                  <a:close/>
                </a:path>
              </a:pathLst>
            </a:custGeom>
            <a:solidFill>
              <a:srgbClr val="F2532E"/>
            </a:solidFill>
            <a:ln cap="rnd">
              <a:noFill/>
              <a:prstDash val="solid"/>
              <a:round/>
            </a:ln>
          </p:spPr>
          <p:txBody>
            <a:bodyPr/>
            <a:lstStyle/>
            <a:p>
              <a:endParaRPr lang="en-US"/>
            </a:p>
          </p:txBody>
        </p:sp>
        <p:sp>
          <p:nvSpPr>
            <p:cNvPr id="28" name="TextBox 28"/>
            <p:cNvSpPr txBox="1"/>
            <p:nvPr/>
          </p:nvSpPr>
          <p:spPr>
            <a:xfrm>
              <a:off x="0" y="-28575"/>
              <a:ext cx="1624676" cy="208875"/>
            </a:xfrm>
            <a:prstGeom prst="rect">
              <a:avLst/>
            </a:prstGeom>
          </p:spPr>
          <p:txBody>
            <a:bodyPr lIns="67161" tIns="67161" rIns="67161" bIns="67161" rtlCol="0" anchor="ctr"/>
            <a:lstStyle/>
            <a:p>
              <a:pPr algn="ctr">
                <a:lnSpc>
                  <a:spcPts val="2660"/>
                </a:lnSpc>
                <a:spcBef>
                  <a:spcPct val="0"/>
                </a:spcBef>
              </a:pPr>
              <a:endParaRPr/>
            </a:p>
          </p:txBody>
        </p:sp>
      </p:grpSp>
      <p:sp>
        <p:nvSpPr>
          <p:cNvPr id="29" name="TextBox 29"/>
          <p:cNvSpPr txBox="1"/>
          <p:nvPr/>
        </p:nvSpPr>
        <p:spPr>
          <a:xfrm>
            <a:off x="4618084" y="7929946"/>
            <a:ext cx="7486574"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bin"/>
              </a:rPr>
              <a:t>DỮ LIỆU HÌNH ẢNH HUẤN LUYỆN MÔ HÌNH</a:t>
            </a:r>
          </a:p>
        </p:txBody>
      </p:sp>
      <p:grpSp>
        <p:nvGrpSpPr>
          <p:cNvPr id="30" name="Group 30"/>
          <p:cNvGrpSpPr/>
          <p:nvPr/>
        </p:nvGrpSpPr>
        <p:grpSpPr>
          <a:xfrm>
            <a:off x="159157" y="237662"/>
            <a:ext cx="8463578" cy="2650692"/>
            <a:chOff x="0" y="0"/>
            <a:chExt cx="2846002" cy="891334"/>
          </a:xfrm>
        </p:grpSpPr>
        <p:sp>
          <p:nvSpPr>
            <p:cNvPr id="31" name="Freeform 31"/>
            <p:cNvSpPr/>
            <p:nvPr/>
          </p:nvSpPr>
          <p:spPr>
            <a:xfrm>
              <a:off x="0" y="0"/>
              <a:ext cx="2846002" cy="891334"/>
            </a:xfrm>
            <a:custGeom>
              <a:avLst/>
              <a:gdLst/>
              <a:ahLst/>
              <a:cxnLst/>
              <a:rect l="l" t="t" r="r" b="b"/>
              <a:pathLst>
                <a:path w="2846002" h="891334">
                  <a:moveTo>
                    <a:pt x="46651" y="0"/>
                  </a:moveTo>
                  <a:lnTo>
                    <a:pt x="2799350" y="0"/>
                  </a:lnTo>
                  <a:cubicBezTo>
                    <a:pt x="2811723" y="0"/>
                    <a:pt x="2823589" y="4915"/>
                    <a:pt x="2832338" y="13664"/>
                  </a:cubicBezTo>
                  <a:cubicBezTo>
                    <a:pt x="2841087" y="22413"/>
                    <a:pt x="2846002" y="34279"/>
                    <a:pt x="2846002" y="46651"/>
                  </a:cubicBezTo>
                  <a:lnTo>
                    <a:pt x="2846002" y="844683"/>
                  </a:lnTo>
                  <a:cubicBezTo>
                    <a:pt x="2846002" y="857055"/>
                    <a:pt x="2841087" y="868921"/>
                    <a:pt x="2832338" y="877670"/>
                  </a:cubicBezTo>
                  <a:cubicBezTo>
                    <a:pt x="2823589" y="886419"/>
                    <a:pt x="2811723" y="891334"/>
                    <a:pt x="2799350" y="891334"/>
                  </a:cubicBezTo>
                  <a:lnTo>
                    <a:pt x="46651" y="891334"/>
                  </a:lnTo>
                  <a:cubicBezTo>
                    <a:pt x="34279" y="891334"/>
                    <a:pt x="22413" y="886419"/>
                    <a:pt x="13664" y="877670"/>
                  </a:cubicBezTo>
                  <a:cubicBezTo>
                    <a:pt x="4915" y="868921"/>
                    <a:pt x="0" y="857055"/>
                    <a:pt x="0" y="844683"/>
                  </a:cubicBezTo>
                  <a:lnTo>
                    <a:pt x="0" y="46651"/>
                  </a:lnTo>
                  <a:cubicBezTo>
                    <a:pt x="0" y="34279"/>
                    <a:pt x="4915" y="22413"/>
                    <a:pt x="13664" y="13664"/>
                  </a:cubicBezTo>
                  <a:cubicBezTo>
                    <a:pt x="22413" y="4915"/>
                    <a:pt x="34279" y="0"/>
                    <a:pt x="46651" y="0"/>
                  </a:cubicBezTo>
                  <a:close/>
                </a:path>
              </a:pathLst>
            </a:custGeom>
            <a:solidFill>
              <a:srgbClr val="F8E7D7"/>
            </a:solidFill>
            <a:ln cap="rnd">
              <a:noFill/>
              <a:prstDash val="solid"/>
              <a:round/>
            </a:ln>
          </p:spPr>
          <p:txBody>
            <a:bodyPr/>
            <a:lstStyle/>
            <a:p>
              <a:endParaRPr lang="en-US"/>
            </a:p>
          </p:txBody>
        </p:sp>
        <p:sp>
          <p:nvSpPr>
            <p:cNvPr id="32" name="TextBox 32"/>
            <p:cNvSpPr txBox="1"/>
            <p:nvPr/>
          </p:nvSpPr>
          <p:spPr>
            <a:xfrm>
              <a:off x="0" y="-38100"/>
              <a:ext cx="2846002" cy="929434"/>
            </a:xfrm>
            <a:prstGeom prst="rect">
              <a:avLst/>
            </a:prstGeom>
          </p:spPr>
          <p:txBody>
            <a:bodyPr lIns="39788" tIns="39788" rIns="39788" bIns="39788" rtlCol="0" anchor="ctr"/>
            <a:lstStyle/>
            <a:p>
              <a:pPr algn="ctr">
                <a:lnSpc>
                  <a:spcPts val="2659"/>
                </a:lnSpc>
                <a:spcBef>
                  <a:spcPct val="0"/>
                </a:spcBef>
              </a:pPr>
              <a:endParaRPr/>
            </a:p>
          </p:txBody>
        </p:sp>
      </p:grpSp>
      <p:grpSp>
        <p:nvGrpSpPr>
          <p:cNvPr id="33" name="Group 33"/>
          <p:cNvGrpSpPr/>
          <p:nvPr/>
        </p:nvGrpSpPr>
        <p:grpSpPr>
          <a:xfrm>
            <a:off x="447080" y="499148"/>
            <a:ext cx="1257430" cy="2127719"/>
            <a:chOff x="0" y="0"/>
            <a:chExt cx="422829" cy="715476"/>
          </a:xfrm>
        </p:grpSpPr>
        <p:sp>
          <p:nvSpPr>
            <p:cNvPr id="34" name="Freeform 34"/>
            <p:cNvSpPr/>
            <p:nvPr/>
          </p:nvSpPr>
          <p:spPr>
            <a:xfrm>
              <a:off x="0" y="0"/>
              <a:ext cx="422829" cy="715476"/>
            </a:xfrm>
            <a:custGeom>
              <a:avLst/>
              <a:gdLst/>
              <a:ahLst/>
              <a:cxnLst/>
              <a:rect l="l" t="t" r="r" b="b"/>
              <a:pathLst>
                <a:path w="422829" h="715476">
                  <a:moveTo>
                    <a:pt x="211415" y="0"/>
                  </a:moveTo>
                  <a:lnTo>
                    <a:pt x="211415" y="0"/>
                  </a:lnTo>
                  <a:cubicBezTo>
                    <a:pt x="267485" y="0"/>
                    <a:pt x="321259" y="22274"/>
                    <a:pt x="360907" y="61922"/>
                  </a:cubicBezTo>
                  <a:cubicBezTo>
                    <a:pt x="400555" y="101570"/>
                    <a:pt x="422829" y="155344"/>
                    <a:pt x="422829" y="211415"/>
                  </a:cubicBezTo>
                  <a:lnTo>
                    <a:pt x="422829" y="504062"/>
                  </a:lnTo>
                  <a:cubicBezTo>
                    <a:pt x="422829" y="560133"/>
                    <a:pt x="400555" y="613907"/>
                    <a:pt x="360907" y="653555"/>
                  </a:cubicBezTo>
                  <a:cubicBezTo>
                    <a:pt x="321259" y="693203"/>
                    <a:pt x="267485" y="715476"/>
                    <a:pt x="211415" y="715476"/>
                  </a:cubicBezTo>
                  <a:lnTo>
                    <a:pt x="211415" y="715476"/>
                  </a:lnTo>
                  <a:cubicBezTo>
                    <a:pt x="155344" y="715476"/>
                    <a:pt x="101570" y="693203"/>
                    <a:pt x="61922" y="653555"/>
                  </a:cubicBezTo>
                  <a:cubicBezTo>
                    <a:pt x="22274" y="613907"/>
                    <a:pt x="0" y="560133"/>
                    <a:pt x="0" y="504062"/>
                  </a:cubicBezTo>
                  <a:lnTo>
                    <a:pt x="0" y="211415"/>
                  </a:lnTo>
                  <a:cubicBezTo>
                    <a:pt x="0" y="155344"/>
                    <a:pt x="22274" y="101570"/>
                    <a:pt x="61922" y="61922"/>
                  </a:cubicBezTo>
                  <a:cubicBezTo>
                    <a:pt x="101570" y="22274"/>
                    <a:pt x="155344" y="0"/>
                    <a:pt x="211415" y="0"/>
                  </a:cubicBezTo>
                  <a:close/>
                </a:path>
              </a:pathLst>
            </a:custGeom>
            <a:solidFill>
              <a:srgbClr val="F2532E"/>
            </a:solidFill>
            <a:ln cap="rnd">
              <a:noFill/>
              <a:prstDash val="solid"/>
              <a:round/>
            </a:ln>
          </p:spPr>
          <p:txBody>
            <a:bodyPr/>
            <a:lstStyle/>
            <a:p>
              <a:endParaRPr lang="en-US"/>
            </a:p>
          </p:txBody>
        </p:sp>
        <p:sp>
          <p:nvSpPr>
            <p:cNvPr id="35" name="TextBox 35"/>
            <p:cNvSpPr txBox="1"/>
            <p:nvPr/>
          </p:nvSpPr>
          <p:spPr>
            <a:xfrm>
              <a:off x="0" y="-38100"/>
              <a:ext cx="422829" cy="753576"/>
            </a:xfrm>
            <a:prstGeom prst="rect">
              <a:avLst/>
            </a:prstGeom>
          </p:spPr>
          <p:txBody>
            <a:bodyPr lIns="39788" tIns="39788" rIns="39788" bIns="39788" rtlCol="0" anchor="ctr"/>
            <a:lstStyle/>
            <a:p>
              <a:pPr algn="ctr">
                <a:lnSpc>
                  <a:spcPts val="2659"/>
                </a:lnSpc>
                <a:spcBef>
                  <a:spcPct val="0"/>
                </a:spcBef>
              </a:pPr>
              <a:endParaRPr/>
            </a:p>
          </p:txBody>
        </p:sp>
      </p:grpSp>
      <p:sp>
        <p:nvSpPr>
          <p:cNvPr id="36" name="TextBox 36"/>
          <p:cNvSpPr txBox="1"/>
          <p:nvPr/>
        </p:nvSpPr>
        <p:spPr>
          <a:xfrm>
            <a:off x="2295681" y="788308"/>
            <a:ext cx="6327054" cy="1501775"/>
          </a:xfrm>
          <a:prstGeom prst="rect">
            <a:avLst/>
          </a:prstGeom>
        </p:spPr>
        <p:txBody>
          <a:bodyPr lIns="0" tIns="0" rIns="0" bIns="0" rtlCol="0" anchor="t">
            <a:spAutoFit/>
          </a:bodyPr>
          <a:lstStyle/>
          <a:p>
            <a:pPr algn="l">
              <a:lnSpc>
                <a:spcPts val="5499"/>
              </a:lnSpc>
            </a:pPr>
            <a:r>
              <a:rPr lang="en-US" sz="4999">
                <a:solidFill>
                  <a:srgbClr val="3C2547"/>
                </a:solidFill>
                <a:latin typeface="Times New Roman"/>
              </a:rPr>
              <a:t>THU THẬP VÀ CHUẨN BỊ DỮ LIỆU</a:t>
            </a:r>
          </a:p>
        </p:txBody>
      </p:sp>
      <p:sp>
        <p:nvSpPr>
          <p:cNvPr id="37" name="TextBox 37"/>
          <p:cNvSpPr txBox="1"/>
          <p:nvPr/>
        </p:nvSpPr>
        <p:spPr>
          <a:xfrm>
            <a:off x="447080" y="1153466"/>
            <a:ext cx="971016"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9599240" y="592479"/>
            <a:ext cx="7828500" cy="78285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7D7"/>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063588" y="1046254"/>
            <a:ext cx="6933575" cy="9708947"/>
          </a:xfrm>
          <a:custGeom>
            <a:avLst/>
            <a:gdLst/>
            <a:ahLst/>
            <a:cxnLst/>
            <a:rect l="l" t="t" r="r" b="b"/>
            <a:pathLst>
              <a:path w="6933575" h="9708947">
                <a:moveTo>
                  <a:pt x="0" y="0"/>
                </a:moveTo>
                <a:lnTo>
                  <a:pt x="6933576" y="0"/>
                </a:lnTo>
                <a:lnTo>
                  <a:pt x="6933576" y="9708947"/>
                </a:lnTo>
                <a:lnTo>
                  <a:pt x="0" y="9708947"/>
                </a:lnTo>
                <a:lnTo>
                  <a:pt x="0" y="0"/>
                </a:lnTo>
                <a:close/>
              </a:path>
            </a:pathLst>
          </a:custGeom>
          <a:blipFill>
            <a:blip r:embed="rId2">
              <a:extLst>
                <a:ext uri="{96DAC541-7B7A-43D3-8B79-37D633B846F1}">
                  <asvg:svgBlip xmlns:asvg="http://schemas.microsoft.com/office/drawing/2016/SVG/main" r:embed="rId3"/>
                </a:ext>
              </a:extLst>
            </a:blip>
            <a:stretch>
              <a:fillRect b="-71519"/>
            </a:stretch>
          </a:blipFill>
        </p:spPr>
        <p:txBody>
          <a:bodyPr/>
          <a:lstStyle/>
          <a:p>
            <a:endParaRPr lang="en-US"/>
          </a:p>
        </p:txBody>
      </p:sp>
      <p:sp>
        <p:nvSpPr>
          <p:cNvPr id="6" name="Freeform 6"/>
          <p:cNvSpPr/>
          <p:nvPr/>
        </p:nvSpPr>
        <p:spPr>
          <a:xfrm rot="586600">
            <a:off x="11435916" y="1847992"/>
            <a:ext cx="695470" cy="1199086"/>
          </a:xfrm>
          <a:custGeom>
            <a:avLst/>
            <a:gdLst/>
            <a:ahLst/>
            <a:cxnLst/>
            <a:rect l="l" t="t" r="r" b="b"/>
            <a:pathLst>
              <a:path w="695470" h="1199086">
                <a:moveTo>
                  <a:pt x="0" y="0"/>
                </a:moveTo>
                <a:lnTo>
                  <a:pt x="695470" y="0"/>
                </a:lnTo>
                <a:lnTo>
                  <a:pt x="695470" y="1199086"/>
                </a:lnTo>
                <a:lnTo>
                  <a:pt x="0" y="1199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73411" y="1812497"/>
            <a:ext cx="7495273" cy="1222376"/>
          </a:xfrm>
          <a:prstGeom prst="rect">
            <a:avLst/>
          </a:prstGeom>
        </p:spPr>
        <p:txBody>
          <a:bodyPr lIns="0" tIns="0" rIns="0" bIns="0" rtlCol="0" anchor="t">
            <a:spAutoFit/>
          </a:bodyPr>
          <a:lstStyle/>
          <a:p>
            <a:pPr algn="l">
              <a:lnSpc>
                <a:spcPts val="8000"/>
              </a:lnSpc>
            </a:pPr>
            <a:r>
              <a:rPr lang="en-US" sz="8000">
                <a:solidFill>
                  <a:srgbClr val="3C2547"/>
                </a:solidFill>
                <a:latin typeface="Times New Roman"/>
              </a:rPr>
              <a:t>TỔNG QUAN </a:t>
            </a:r>
          </a:p>
        </p:txBody>
      </p:sp>
      <p:sp>
        <p:nvSpPr>
          <p:cNvPr id="8" name="Freeform 8"/>
          <p:cNvSpPr/>
          <p:nvPr/>
        </p:nvSpPr>
        <p:spPr>
          <a:xfrm rot="-218726">
            <a:off x="8188105" y="1831069"/>
            <a:ext cx="1071688" cy="644961"/>
          </a:xfrm>
          <a:custGeom>
            <a:avLst/>
            <a:gdLst/>
            <a:ahLst/>
            <a:cxnLst/>
            <a:rect l="l" t="t" r="r" b="b"/>
            <a:pathLst>
              <a:path w="1071688" h="644961">
                <a:moveTo>
                  <a:pt x="0" y="0"/>
                </a:moveTo>
                <a:lnTo>
                  <a:pt x="1071688" y="0"/>
                </a:lnTo>
                <a:lnTo>
                  <a:pt x="1071688" y="644961"/>
                </a:lnTo>
                <a:lnTo>
                  <a:pt x="0" y="6449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8636853">
            <a:off x="174207" y="9188154"/>
            <a:ext cx="1933065" cy="741814"/>
          </a:xfrm>
          <a:custGeom>
            <a:avLst/>
            <a:gdLst/>
            <a:ahLst/>
            <a:cxnLst/>
            <a:rect l="l" t="t" r="r" b="b"/>
            <a:pathLst>
              <a:path w="1933065" h="741814">
                <a:moveTo>
                  <a:pt x="0" y="0"/>
                </a:moveTo>
                <a:lnTo>
                  <a:pt x="1933065" y="0"/>
                </a:lnTo>
                <a:lnTo>
                  <a:pt x="1933065" y="741814"/>
                </a:lnTo>
                <a:lnTo>
                  <a:pt x="0" y="7418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16717691" y="1046254"/>
            <a:ext cx="710050" cy="7100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629109" y="8335337"/>
            <a:ext cx="710050" cy="7100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835424" y="3865330"/>
            <a:ext cx="3055360" cy="1029177"/>
            <a:chOff x="0" y="0"/>
            <a:chExt cx="804704" cy="271059"/>
          </a:xfrm>
        </p:grpSpPr>
        <p:sp>
          <p:nvSpPr>
            <p:cNvPr id="17" name="Freeform 17"/>
            <p:cNvSpPr/>
            <p:nvPr/>
          </p:nvSpPr>
          <p:spPr>
            <a:xfrm>
              <a:off x="0" y="0"/>
              <a:ext cx="804704" cy="271059"/>
            </a:xfrm>
            <a:custGeom>
              <a:avLst/>
              <a:gdLst/>
              <a:ahLst/>
              <a:cxnLst/>
              <a:rect l="l" t="t" r="r" b="b"/>
              <a:pathLst>
                <a:path w="804704" h="271059">
                  <a:moveTo>
                    <a:pt x="129228" y="0"/>
                  </a:moveTo>
                  <a:lnTo>
                    <a:pt x="675476" y="0"/>
                  </a:lnTo>
                  <a:cubicBezTo>
                    <a:pt x="709749" y="0"/>
                    <a:pt x="742619" y="13615"/>
                    <a:pt x="766854" y="37850"/>
                  </a:cubicBezTo>
                  <a:cubicBezTo>
                    <a:pt x="791089" y="62085"/>
                    <a:pt x="804704" y="94955"/>
                    <a:pt x="804704" y="129228"/>
                  </a:cubicBezTo>
                  <a:lnTo>
                    <a:pt x="804704" y="141831"/>
                  </a:lnTo>
                  <a:cubicBezTo>
                    <a:pt x="804704" y="213202"/>
                    <a:pt x="746847" y="271059"/>
                    <a:pt x="675476" y="271059"/>
                  </a:cubicBezTo>
                  <a:lnTo>
                    <a:pt x="129228" y="271059"/>
                  </a:lnTo>
                  <a:cubicBezTo>
                    <a:pt x="94955" y="271059"/>
                    <a:pt x="62085" y="257444"/>
                    <a:pt x="37850" y="233209"/>
                  </a:cubicBezTo>
                  <a:cubicBezTo>
                    <a:pt x="13615" y="208974"/>
                    <a:pt x="0" y="176104"/>
                    <a:pt x="0" y="141831"/>
                  </a:cubicBezTo>
                  <a:lnTo>
                    <a:pt x="0" y="129228"/>
                  </a:lnTo>
                  <a:cubicBezTo>
                    <a:pt x="0" y="94955"/>
                    <a:pt x="13615" y="62085"/>
                    <a:pt x="37850" y="37850"/>
                  </a:cubicBezTo>
                  <a:cubicBezTo>
                    <a:pt x="62085" y="13615"/>
                    <a:pt x="94955" y="0"/>
                    <a:pt x="129228" y="0"/>
                  </a:cubicBezTo>
                  <a:close/>
                </a:path>
              </a:pathLst>
            </a:custGeom>
            <a:solidFill>
              <a:srgbClr val="F2532E"/>
            </a:solidFill>
            <a:ln cap="rnd">
              <a:noFill/>
              <a:prstDash val="solid"/>
              <a:round/>
            </a:ln>
          </p:spPr>
          <p:txBody>
            <a:bodyPr/>
            <a:lstStyle/>
            <a:p>
              <a:endParaRPr lang="en-US"/>
            </a:p>
          </p:txBody>
        </p:sp>
        <p:sp>
          <p:nvSpPr>
            <p:cNvPr id="18" name="TextBox 18"/>
            <p:cNvSpPr txBox="1"/>
            <p:nvPr/>
          </p:nvSpPr>
          <p:spPr>
            <a:xfrm>
              <a:off x="0" y="-38100"/>
              <a:ext cx="804704"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678161" y="3851043"/>
            <a:ext cx="1029177" cy="1066050"/>
            <a:chOff x="0" y="0"/>
            <a:chExt cx="812800" cy="841921"/>
          </a:xfrm>
        </p:grpSpPr>
        <p:sp>
          <p:nvSpPr>
            <p:cNvPr id="20" name="Freeform 20"/>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21" name="TextBox 21"/>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1</a:t>
              </a:r>
            </a:p>
          </p:txBody>
        </p:sp>
      </p:grpSp>
      <p:grpSp>
        <p:nvGrpSpPr>
          <p:cNvPr id="22" name="Group 22"/>
          <p:cNvGrpSpPr/>
          <p:nvPr/>
        </p:nvGrpSpPr>
        <p:grpSpPr>
          <a:xfrm>
            <a:off x="1835424" y="5065622"/>
            <a:ext cx="4391754" cy="1029177"/>
            <a:chOff x="0" y="0"/>
            <a:chExt cx="1156676" cy="271059"/>
          </a:xfrm>
        </p:grpSpPr>
        <p:sp>
          <p:nvSpPr>
            <p:cNvPr id="23" name="Freeform 23"/>
            <p:cNvSpPr/>
            <p:nvPr/>
          </p:nvSpPr>
          <p:spPr>
            <a:xfrm>
              <a:off x="0" y="0"/>
              <a:ext cx="1156676" cy="271059"/>
            </a:xfrm>
            <a:custGeom>
              <a:avLst/>
              <a:gdLst/>
              <a:ahLst/>
              <a:cxnLst/>
              <a:rect l="l" t="t" r="r" b="b"/>
              <a:pathLst>
                <a:path w="1156676" h="271059">
                  <a:moveTo>
                    <a:pt x="89904" y="0"/>
                  </a:moveTo>
                  <a:lnTo>
                    <a:pt x="1066772" y="0"/>
                  </a:lnTo>
                  <a:cubicBezTo>
                    <a:pt x="1090616" y="0"/>
                    <a:pt x="1113483" y="9472"/>
                    <a:pt x="1130344" y="26332"/>
                  </a:cubicBezTo>
                  <a:cubicBezTo>
                    <a:pt x="1147204" y="43193"/>
                    <a:pt x="1156676" y="66060"/>
                    <a:pt x="1156676" y="89904"/>
                  </a:cubicBezTo>
                  <a:lnTo>
                    <a:pt x="1156676" y="181155"/>
                  </a:lnTo>
                  <a:cubicBezTo>
                    <a:pt x="1156676" y="204999"/>
                    <a:pt x="1147204" y="227866"/>
                    <a:pt x="1130344" y="244727"/>
                  </a:cubicBezTo>
                  <a:cubicBezTo>
                    <a:pt x="1113483" y="261587"/>
                    <a:pt x="1090616" y="271059"/>
                    <a:pt x="1066772" y="271059"/>
                  </a:cubicBezTo>
                  <a:lnTo>
                    <a:pt x="89904" y="271059"/>
                  </a:lnTo>
                  <a:cubicBezTo>
                    <a:pt x="66060" y="271059"/>
                    <a:pt x="43193" y="261587"/>
                    <a:pt x="26332" y="244727"/>
                  </a:cubicBezTo>
                  <a:cubicBezTo>
                    <a:pt x="9472" y="227866"/>
                    <a:pt x="0" y="204999"/>
                    <a:pt x="0" y="181155"/>
                  </a:cubicBezTo>
                  <a:lnTo>
                    <a:pt x="0" y="89904"/>
                  </a:lnTo>
                  <a:cubicBezTo>
                    <a:pt x="0" y="66060"/>
                    <a:pt x="9472" y="43193"/>
                    <a:pt x="26332" y="26332"/>
                  </a:cubicBezTo>
                  <a:cubicBezTo>
                    <a:pt x="43193" y="9472"/>
                    <a:pt x="66060" y="0"/>
                    <a:pt x="89904" y="0"/>
                  </a:cubicBezTo>
                  <a:close/>
                </a:path>
              </a:pathLst>
            </a:custGeom>
            <a:solidFill>
              <a:srgbClr val="F2532E"/>
            </a:solidFill>
            <a:ln cap="rnd">
              <a:noFill/>
              <a:prstDash val="solid"/>
              <a:round/>
            </a:ln>
          </p:spPr>
          <p:txBody>
            <a:bodyPr/>
            <a:lstStyle/>
            <a:p>
              <a:endParaRPr lang="en-US"/>
            </a:p>
          </p:txBody>
        </p:sp>
        <p:sp>
          <p:nvSpPr>
            <p:cNvPr id="24" name="TextBox 24"/>
            <p:cNvSpPr txBox="1"/>
            <p:nvPr/>
          </p:nvSpPr>
          <p:spPr>
            <a:xfrm>
              <a:off x="0" y="-38100"/>
              <a:ext cx="1156676"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678161" y="5051335"/>
            <a:ext cx="1029177" cy="1066050"/>
            <a:chOff x="0" y="0"/>
            <a:chExt cx="812800" cy="841921"/>
          </a:xfrm>
        </p:grpSpPr>
        <p:sp>
          <p:nvSpPr>
            <p:cNvPr id="26" name="Freeform 26"/>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27" name="TextBox 27"/>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2</a:t>
              </a:r>
            </a:p>
          </p:txBody>
        </p:sp>
      </p:grpSp>
      <p:grpSp>
        <p:nvGrpSpPr>
          <p:cNvPr id="28" name="Group 28"/>
          <p:cNvGrpSpPr/>
          <p:nvPr/>
        </p:nvGrpSpPr>
        <p:grpSpPr>
          <a:xfrm>
            <a:off x="1835424" y="6265915"/>
            <a:ext cx="6303107" cy="1029177"/>
            <a:chOff x="0" y="0"/>
            <a:chExt cx="1660078" cy="271059"/>
          </a:xfrm>
        </p:grpSpPr>
        <p:sp>
          <p:nvSpPr>
            <p:cNvPr id="29" name="Freeform 29"/>
            <p:cNvSpPr/>
            <p:nvPr/>
          </p:nvSpPr>
          <p:spPr>
            <a:xfrm>
              <a:off x="0" y="0"/>
              <a:ext cx="1660078" cy="271059"/>
            </a:xfrm>
            <a:custGeom>
              <a:avLst/>
              <a:gdLst/>
              <a:ahLst/>
              <a:cxnLst/>
              <a:rect l="l" t="t" r="r" b="b"/>
              <a:pathLst>
                <a:path w="1660078" h="271059">
                  <a:moveTo>
                    <a:pt x="62642" y="0"/>
                  </a:moveTo>
                  <a:lnTo>
                    <a:pt x="1597436" y="0"/>
                  </a:lnTo>
                  <a:cubicBezTo>
                    <a:pt x="1614049" y="0"/>
                    <a:pt x="1629982" y="6600"/>
                    <a:pt x="1641730" y="18347"/>
                  </a:cubicBezTo>
                  <a:cubicBezTo>
                    <a:pt x="1653478" y="30095"/>
                    <a:pt x="1660078" y="46028"/>
                    <a:pt x="1660078" y="62642"/>
                  </a:cubicBezTo>
                  <a:lnTo>
                    <a:pt x="1660078" y="208417"/>
                  </a:lnTo>
                  <a:cubicBezTo>
                    <a:pt x="1660078" y="243013"/>
                    <a:pt x="1632032" y="271059"/>
                    <a:pt x="1597436" y="271059"/>
                  </a:cubicBezTo>
                  <a:lnTo>
                    <a:pt x="62642" y="271059"/>
                  </a:lnTo>
                  <a:cubicBezTo>
                    <a:pt x="28046" y="271059"/>
                    <a:pt x="0" y="243013"/>
                    <a:pt x="0" y="208417"/>
                  </a:cubicBezTo>
                  <a:lnTo>
                    <a:pt x="0" y="62642"/>
                  </a:lnTo>
                  <a:cubicBezTo>
                    <a:pt x="0" y="28046"/>
                    <a:pt x="28046" y="0"/>
                    <a:pt x="62642" y="0"/>
                  </a:cubicBezTo>
                  <a:close/>
                </a:path>
              </a:pathLst>
            </a:custGeom>
            <a:solidFill>
              <a:srgbClr val="F2532E"/>
            </a:solidFill>
            <a:ln cap="rnd">
              <a:noFill/>
              <a:prstDash val="solid"/>
              <a:round/>
            </a:ln>
          </p:spPr>
          <p:txBody>
            <a:bodyPr/>
            <a:lstStyle/>
            <a:p>
              <a:endParaRPr lang="en-US"/>
            </a:p>
          </p:txBody>
        </p:sp>
        <p:sp>
          <p:nvSpPr>
            <p:cNvPr id="30" name="TextBox 30"/>
            <p:cNvSpPr txBox="1"/>
            <p:nvPr/>
          </p:nvSpPr>
          <p:spPr>
            <a:xfrm>
              <a:off x="0" y="-38100"/>
              <a:ext cx="1660078"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678161" y="6251627"/>
            <a:ext cx="1029177" cy="1066050"/>
            <a:chOff x="0" y="0"/>
            <a:chExt cx="812800" cy="841921"/>
          </a:xfrm>
        </p:grpSpPr>
        <p:sp>
          <p:nvSpPr>
            <p:cNvPr id="32" name="Freeform 32"/>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33" name="TextBox 33"/>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3</a:t>
              </a:r>
            </a:p>
          </p:txBody>
        </p:sp>
      </p:grpSp>
      <p:sp>
        <p:nvSpPr>
          <p:cNvPr id="34" name="TextBox 34"/>
          <p:cNvSpPr txBox="1"/>
          <p:nvPr/>
        </p:nvSpPr>
        <p:spPr>
          <a:xfrm>
            <a:off x="2186735" y="4132172"/>
            <a:ext cx="2444908"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GIỚI THIỆU</a:t>
            </a:r>
          </a:p>
        </p:txBody>
      </p:sp>
      <p:sp>
        <p:nvSpPr>
          <p:cNvPr id="35" name="TextBox 35"/>
          <p:cNvSpPr txBox="1"/>
          <p:nvPr/>
        </p:nvSpPr>
        <p:spPr>
          <a:xfrm>
            <a:off x="2186735" y="5327798"/>
            <a:ext cx="3688065"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CƠ SỞ LÝ THUYẾT</a:t>
            </a:r>
          </a:p>
        </p:txBody>
      </p:sp>
      <p:sp>
        <p:nvSpPr>
          <p:cNvPr id="36" name="TextBox 36"/>
          <p:cNvSpPr txBox="1"/>
          <p:nvPr/>
        </p:nvSpPr>
        <p:spPr>
          <a:xfrm>
            <a:off x="2186735" y="6528091"/>
            <a:ext cx="5792293"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PHƯƠNG PHÁP NGHIÊN CỨU</a:t>
            </a:r>
          </a:p>
        </p:txBody>
      </p:sp>
      <p:grpSp>
        <p:nvGrpSpPr>
          <p:cNvPr id="37" name="Group 37"/>
          <p:cNvGrpSpPr/>
          <p:nvPr/>
        </p:nvGrpSpPr>
        <p:grpSpPr>
          <a:xfrm>
            <a:off x="1835424" y="7484365"/>
            <a:ext cx="7763816" cy="1029177"/>
            <a:chOff x="0" y="0"/>
            <a:chExt cx="2044791" cy="271059"/>
          </a:xfrm>
        </p:grpSpPr>
        <p:sp>
          <p:nvSpPr>
            <p:cNvPr id="38" name="Freeform 38"/>
            <p:cNvSpPr/>
            <p:nvPr/>
          </p:nvSpPr>
          <p:spPr>
            <a:xfrm>
              <a:off x="0" y="0"/>
              <a:ext cx="2044791" cy="271059"/>
            </a:xfrm>
            <a:custGeom>
              <a:avLst/>
              <a:gdLst/>
              <a:ahLst/>
              <a:cxnLst/>
              <a:rect l="l" t="t" r="r" b="b"/>
              <a:pathLst>
                <a:path w="2044791" h="271059">
                  <a:moveTo>
                    <a:pt x="50856" y="0"/>
                  </a:moveTo>
                  <a:lnTo>
                    <a:pt x="1993935" y="0"/>
                  </a:lnTo>
                  <a:cubicBezTo>
                    <a:pt x="2007423" y="0"/>
                    <a:pt x="2020358" y="5358"/>
                    <a:pt x="2029896" y="14895"/>
                  </a:cubicBezTo>
                  <a:cubicBezTo>
                    <a:pt x="2039433" y="24433"/>
                    <a:pt x="2044791" y="37368"/>
                    <a:pt x="2044791" y="50856"/>
                  </a:cubicBezTo>
                  <a:lnTo>
                    <a:pt x="2044791" y="220203"/>
                  </a:lnTo>
                  <a:cubicBezTo>
                    <a:pt x="2044791" y="248290"/>
                    <a:pt x="2022022" y="271059"/>
                    <a:pt x="1993935" y="271059"/>
                  </a:cubicBezTo>
                  <a:lnTo>
                    <a:pt x="50856" y="271059"/>
                  </a:lnTo>
                  <a:cubicBezTo>
                    <a:pt x="37368" y="271059"/>
                    <a:pt x="24433" y="265701"/>
                    <a:pt x="14895" y="256163"/>
                  </a:cubicBezTo>
                  <a:cubicBezTo>
                    <a:pt x="5358" y="246626"/>
                    <a:pt x="0" y="233691"/>
                    <a:pt x="0" y="220203"/>
                  </a:cubicBezTo>
                  <a:lnTo>
                    <a:pt x="0" y="50856"/>
                  </a:lnTo>
                  <a:cubicBezTo>
                    <a:pt x="0" y="37368"/>
                    <a:pt x="5358" y="24433"/>
                    <a:pt x="14895" y="14895"/>
                  </a:cubicBezTo>
                  <a:cubicBezTo>
                    <a:pt x="24433" y="5358"/>
                    <a:pt x="37368" y="0"/>
                    <a:pt x="50856" y="0"/>
                  </a:cubicBezTo>
                  <a:close/>
                </a:path>
              </a:pathLst>
            </a:custGeom>
            <a:solidFill>
              <a:srgbClr val="F2532E"/>
            </a:solidFill>
            <a:ln cap="rnd">
              <a:noFill/>
              <a:prstDash val="solid"/>
              <a:round/>
            </a:ln>
          </p:spPr>
          <p:txBody>
            <a:bodyPr/>
            <a:lstStyle/>
            <a:p>
              <a:endParaRPr lang="en-US"/>
            </a:p>
          </p:txBody>
        </p:sp>
        <p:sp>
          <p:nvSpPr>
            <p:cNvPr id="39" name="TextBox 39"/>
            <p:cNvSpPr txBox="1"/>
            <p:nvPr/>
          </p:nvSpPr>
          <p:spPr>
            <a:xfrm>
              <a:off x="0" y="-38100"/>
              <a:ext cx="2044791"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a:off x="678161" y="7470077"/>
            <a:ext cx="1029177" cy="1066050"/>
            <a:chOff x="0" y="0"/>
            <a:chExt cx="812800" cy="841921"/>
          </a:xfrm>
        </p:grpSpPr>
        <p:sp>
          <p:nvSpPr>
            <p:cNvPr id="41" name="Freeform 41"/>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txBody>
            <a:bodyPr/>
            <a:lstStyle/>
            <a:p>
              <a:endParaRPr lang="en-US"/>
            </a:p>
          </p:txBody>
        </p:sp>
        <p:sp>
          <p:nvSpPr>
            <p:cNvPr id="42" name="TextBox 42"/>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4</a:t>
              </a:r>
            </a:p>
          </p:txBody>
        </p:sp>
      </p:grpSp>
      <p:sp>
        <p:nvSpPr>
          <p:cNvPr id="43" name="TextBox 43"/>
          <p:cNvSpPr txBox="1"/>
          <p:nvPr/>
        </p:nvSpPr>
        <p:spPr>
          <a:xfrm>
            <a:off x="2202678" y="7750689"/>
            <a:ext cx="7029309" cy="466725"/>
          </a:xfrm>
          <a:prstGeom prst="rect">
            <a:avLst/>
          </a:prstGeom>
        </p:spPr>
        <p:txBody>
          <a:bodyPr lIns="0" tIns="0" rIns="0" bIns="0" rtlCol="0" anchor="t">
            <a:spAutoFit/>
          </a:bodyPr>
          <a:lstStyle/>
          <a:p>
            <a:pPr algn="l">
              <a:lnSpc>
                <a:spcPts val="3600"/>
              </a:lnSpc>
            </a:pPr>
            <a:r>
              <a:rPr lang="en-US" sz="3000">
                <a:solidFill>
                  <a:srgbClr val="FFFFFF"/>
                </a:solidFill>
                <a:latin typeface="Cabin Bold"/>
              </a:rPr>
              <a:t>KẾT LUẬN VÀ ĐƯA RA CHIẾN LƯỢC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7584"/>
            <a:ext cx="10993333" cy="1261341"/>
            <a:chOff x="0" y="0"/>
            <a:chExt cx="3722344" cy="427090"/>
          </a:xfrm>
        </p:grpSpPr>
        <p:sp>
          <p:nvSpPr>
            <p:cNvPr id="3" name="Freeform 3"/>
            <p:cNvSpPr/>
            <p:nvPr/>
          </p:nvSpPr>
          <p:spPr>
            <a:xfrm>
              <a:off x="0" y="0"/>
              <a:ext cx="3722344" cy="427090"/>
            </a:xfrm>
            <a:custGeom>
              <a:avLst/>
              <a:gdLst/>
              <a:ahLst/>
              <a:cxnLst/>
              <a:rect l="l" t="t" r="r" b="b"/>
              <a:pathLst>
                <a:path w="3722344" h="427090">
                  <a:moveTo>
                    <a:pt x="35916" y="0"/>
                  </a:moveTo>
                  <a:lnTo>
                    <a:pt x="3686428" y="0"/>
                  </a:lnTo>
                  <a:cubicBezTo>
                    <a:pt x="3706264" y="0"/>
                    <a:pt x="3722344" y="16080"/>
                    <a:pt x="3722344" y="35916"/>
                  </a:cubicBezTo>
                  <a:lnTo>
                    <a:pt x="3722344" y="391174"/>
                  </a:lnTo>
                  <a:cubicBezTo>
                    <a:pt x="3722344" y="411010"/>
                    <a:pt x="3706264" y="427090"/>
                    <a:pt x="3686428" y="427090"/>
                  </a:cubicBezTo>
                  <a:lnTo>
                    <a:pt x="35916" y="427090"/>
                  </a:lnTo>
                  <a:cubicBezTo>
                    <a:pt x="16080" y="427090"/>
                    <a:pt x="0" y="411010"/>
                    <a:pt x="0" y="391174"/>
                  </a:cubicBezTo>
                  <a:lnTo>
                    <a:pt x="0" y="35916"/>
                  </a:lnTo>
                  <a:cubicBezTo>
                    <a:pt x="0" y="16080"/>
                    <a:pt x="16080" y="0"/>
                    <a:pt x="35916" y="0"/>
                  </a:cubicBezTo>
                  <a:close/>
                </a:path>
              </a:pathLst>
            </a:custGeom>
            <a:solidFill>
              <a:srgbClr val="F2532E"/>
            </a:solidFill>
            <a:ln cap="rnd">
              <a:noFill/>
              <a:prstDash val="solid"/>
              <a:round/>
            </a:ln>
          </p:spPr>
          <p:txBody>
            <a:bodyPr/>
            <a:lstStyle/>
            <a:p>
              <a:endParaRPr lang="en-US"/>
            </a:p>
          </p:txBody>
        </p:sp>
        <p:sp>
          <p:nvSpPr>
            <p:cNvPr id="4" name="TextBox 4"/>
            <p:cNvSpPr txBox="1"/>
            <p:nvPr/>
          </p:nvSpPr>
          <p:spPr>
            <a:xfrm>
              <a:off x="0" y="-38100"/>
              <a:ext cx="3722344" cy="465190"/>
            </a:xfrm>
            <a:prstGeom prst="rect">
              <a:avLst/>
            </a:prstGeom>
          </p:spPr>
          <p:txBody>
            <a:bodyPr lIns="39514" tIns="39514" rIns="39514" bIns="39514" rtlCol="0" anchor="ctr"/>
            <a:lstStyle/>
            <a:p>
              <a:pPr algn="ctr">
                <a:lnSpc>
                  <a:spcPts val="2659"/>
                </a:lnSpc>
                <a:spcBef>
                  <a:spcPct val="0"/>
                </a:spcBef>
              </a:pPr>
              <a:endParaRPr/>
            </a:p>
          </p:txBody>
        </p:sp>
      </p:grpSp>
      <p:sp>
        <p:nvSpPr>
          <p:cNvPr id="5" name="TextBox 5"/>
          <p:cNvSpPr txBox="1"/>
          <p:nvPr/>
        </p:nvSpPr>
        <p:spPr>
          <a:xfrm>
            <a:off x="1396462" y="592137"/>
            <a:ext cx="10358661" cy="815975"/>
          </a:xfrm>
          <a:prstGeom prst="rect">
            <a:avLst/>
          </a:prstGeom>
        </p:spPr>
        <p:txBody>
          <a:bodyPr lIns="0" tIns="0" rIns="0" bIns="0" rtlCol="0" anchor="t">
            <a:spAutoFit/>
          </a:bodyPr>
          <a:lstStyle/>
          <a:p>
            <a:pPr algn="l">
              <a:lnSpc>
                <a:spcPts val="5500"/>
              </a:lnSpc>
            </a:pPr>
            <a:r>
              <a:rPr lang="en-US" sz="5000">
                <a:solidFill>
                  <a:srgbClr val="FFFFFF"/>
                </a:solidFill>
                <a:latin typeface="Times New Roman"/>
              </a:rPr>
              <a:t>DỮ LIỆU GIÁ HIỆN TẠI</a:t>
            </a:r>
          </a:p>
        </p:txBody>
      </p:sp>
      <p:grpSp>
        <p:nvGrpSpPr>
          <p:cNvPr id="6" name="Group 6"/>
          <p:cNvGrpSpPr/>
          <p:nvPr/>
        </p:nvGrpSpPr>
        <p:grpSpPr>
          <a:xfrm>
            <a:off x="1115336" y="1889932"/>
            <a:ext cx="13322770" cy="1807059"/>
            <a:chOff x="0" y="0"/>
            <a:chExt cx="3573703" cy="484726"/>
          </a:xfrm>
        </p:grpSpPr>
        <p:sp>
          <p:nvSpPr>
            <p:cNvPr id="7" name="Freeform 7"/>
            <p:cNvSpPr/>
            <p:nvPr/>
          </p:nvSpPr>
          <p:spPr>
            <a:xfrm>
              <a:off x="0" y="0"/>
              <a:ext cx="3573703" cy="484726"/>
            </a:xfrm>
            <a:custGeom>
              <a:avLst/>
              <a:gdLst/>
              <a:ahLst/>
              <a:cxnLst/>
              <a:rect l="l" t="t" r="r" b="b"/>
              <a:pathLst>
                <a:path w="3573703" h="484726">
                  <a:moveTo>
                    <a:pt x="29636" y="0"/>
                  </a:moveTo>
                  <a:lnTo>
                    <a:pt x="3544067" y="0"/>
                  </a:lnTo>
                  <a:cubicBezTo>
                    <a:pt x="3551927" y="0"/>
                    <a:pt x="3559465" y="3122"/>
                    <a:pt x="3565023" y="8680"/>
                  </a:cubicBezTo>
                  <a:cubicBezTo>
                    <a:pt x="3570581" y="14238"/>
                    <a:pt x="3573703" y="21776"/>
                    <a:pt x="3573703" y="29636"/>
                  </a:cubicBezTo>
                  <a:lnTo>
                    <a:pt x="3573703" y="455089"/>
                  </a:lnTo>
                  <a:cubicBezTo>
                    <a:pt x="3573703" y="462949"/>
                    <a:pt x="3570581" y="470488"/>
                    <a:pt x="3565023" y="476045"/>
                  </a:cubicBezTo>
                  <a:cubicBezTo>
                    <a:pt x="3559465" y="481603"/>
                    <a:pt x="3551927" y="484726"/>
                    <a:pt x="3544067" y="484726"/>
                  </a:cubicBezTo>
                  <a:lnTo>
                    <a:pt x="29636" y="484726"/>
                  </a:lnTo>
                  <a:cubicBezTo>
                    <a:pt x="13269" y="484726"/>
                    <a:pt x="0" y="471457"/>
                    <a:pt x="0" y="455089"/>
                  </a:cubicBezTo>
                  <a:lnTo>
                    <a:pt x="0" y="29636"/>
                  </a:lnTo>
                  <a:cubicBezTo>
                    <a:pt x="0" y="13269"/>
                    <a:pt x="13269" y="0"/>
                    <a:pt x="29636" y="0"/>
                  </a:cubicBezTo>
                  <a:close/>
                </a:path>
              </a:pathLst>
            </a:custGeom>
            <a:solidFill>
              <a:srgbClr val="F8E7D7"/>
            </a:solidFill>
            <a:ln cap="rnd">
              <a:noFill/>
              <a:prstDash val="solid"/>
              <a:round/>
            </a:ln>
          </p:spPr>
          <p:txBody>
            <a:bodyPr/>
            <a:lstStyle/>
            <a:p>
              <a:endParaRPr lang="en-US"/>
            </a:p>
          </p:txBody>
        </p:sp>
        <p:sp>
          <p:nvSpPr>
            <p:cNvPr id="8" name="TextBox 8"/>
            <p:cNvSpPr txBox="1"/>
            <p:nvPr/>
          </p:nvSpPr>
          <p:spPr>
            <a:xfrm>
              <a:off x="0" y="-38100"/>
              <a:ext cx="3573703" cy="522826"/>
            </a:xfrm>
            <a:prstGeom prst="rect">
              <a:avLst/>
            </a:prstGeom>
          </p:spPr>
          <p:txBody>
            <a:bodyPr lIns="48631" tIns="48631" rIns="48631" bIns="48631" rtlCol="0" anchor="ctr"/>
            <a:lstStyle/>
            <a:p>
              <a:pPr algn="ctr">
                <a:lnSpc>
                  <a:spcPts val="2659"/>
                </a:lnSpc>
                <a:spcBef>
                  <a:spcPct val="0"/>
                </a:spcBef>
              </a:pPr>
              <a:endParaRPr/>
            </a:p>
          </p:txBody>
        </p:sp>
      </p:grpSp>
      <p:sp>
        <p:nvSpPr>
          <p:cNvPr id="9" name="Freeform 9"/>
          <p:cNvSpPr/>
          <p:nvPr/>
        </p:nvSpPr>
        <p:spPr>
          <a:xfrm>
            <a:off x="1222849" y="4550143"/>
            <a:ext cx="11851817" cy="3950035"/>
          </a:xfrm>
          <a:custGeom>
            <a:avLst/>
            <a:gdLst/>
            <a:ahLst/>
            <a:cxnLst/>
            <a:rect l="l" t="t" r="r" b="b"/>
            <a:pathLst>
              <a:path w="11851817" h="3950035">
                <a:moveTo>
                  <a:pt x="0" y="0"/>
                </a:moveTo>
                <a:lnTo>
                  <a:pt x="11851817" y="0"/>
                </a:lnTo>
                <a:lnTo>
                  <a:pt x="11851817" y="3950035"/>
                </a:lnTo>
                <a:lnTo>
                  <a:pt x="0" y="3950035"/>
                </a:lnTo>
                <a:lnTo>
                  <a:pt x="0" y="0"/>
                </a:lnTo>
                <a:close/>
              </a:path>
            </a:pathLst>
          </a:custGeom>
          <a:blipFill>
            <a:blip r:embed="rId2"/>
            <a:stretch>
              <a:fillRect b="-146625"/>
            </a:stretch>
          </a:blipFill>
        </p:spPr>
        <p:txBody>
          <a:bodyPr/>
          <a:lstStyle/>
          <a:p>
            <a:endParaRPr lang="en-US"/>
          </a:p>
        </p:txBody>
      </p:sp>
      <p:sp>
        <p:nvSpPr>
          <p:cNvPr id="10" name="Freeform 10"/>
          <p:cNvSpPr/>
          <p:nvPr/>
        </p:nvSpPr>
        <p:spPr>
          <a:xfrm>
            <a:off x="13342454" y="3941709"/>
            <a:ext cx="4895000" cy="4558469"/>
          </a:xfrm>
          <a:custGeom>
            <a:avLst/>
            <a:gdLst/>
            <a:ahLst/>
            <a:cxnLst/>
            <a:rect l="l" t="t" r="r" b="b"/>
            <a:pathLst>
              <a:path w="4895000" h="4558469">
                <a:moveTo>
                  <a:pt x="0" y="0"/>
                </a:moveTo>
                <a:lnTo>
                  <a:pt x="4895000" y="0"/>
                </a:lnTo>
                <a:lnTo>
                  <a:pt x="4895000" y="4558469"/>
                </a:lnTo>
                <a:lnTo>
                  <a:pt x="0" y="4558469"/>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396462" y="2098136"/>
            <a:ext cx="12760518" cy="1381125"/>
          </a:xfrm>
          <a:prstGeom prst="rect">
            <a:avLst/>
          </a:prstGeom>
        </p:spPr>
        <p:txBody>
          <a:bodyPr lIns="0" tIns="0" rIns="0" bIns="0" rtlCol="0" anchor="t">
            <a:spAutoFit/>
          </a:bodyPr>
          <a:lstStyle/>
          <a:p>
            <a:pPr algn="just">
              <a:lnSpc>
                <a:spcPts val="3600"/>
              </a:lnSpc>
            </a:pPr>
            <a:r>
              <a:rPr lang="en-US" sz="3000">
                <a:solidFill>
                  <a:srgbClr val="000000"/>
                </a:solidFill>
                <a:latin typeface="Cabin"/>
              </a:rPr>
              <a:t>Chúng em sẽ thu thập dữ liệu giá Bitcoin theo thời gian thực từ Binance, bao gồm giá mở cửa, giá đóng cửa, giá cao nhất, giá thấp nhất và khối lượng giao dịch.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7584"/>
            <a:ext cx="10993333" cy="1261341"/>
            <a:chOff x="0" y="0"/>
            <a:chExt cx="3722344" cy="427090"/>
          </a:xfrm>
        </p:grpSpPr>
        <p:sp>
          <p:nvSpPr>
            <p:cNvPr id="3" name="Freeform 3"/>
            <p:cNvSpPr/>
            <p:nvPr/>
          </p:nvSpPr>
          <p:spPr>
            <a:xfrm>
              <a:off x="0" y="0"/>
              <a:ext cx="3722344" cy="427090"/>
            </a:xfrm>
            <a:custGeom>
              <a:avLst/>
              <a:gdLst/>
              <a:ahLst/>
              <a:cxnLst/>
              <a:rect l="l" t="t" r="r" b="b"/>
              <a:pathLst>
                <a:path w="3722344" h="427090">
                  <a:moveTo>
                    <a:pt x="35916" y="0"/>
                  </a:moveTo>
                  <a:lnTo>
                    <a:pt x="3686428" y="0"/>
                  </a:lnTo>
                  <a:cubicBezTo>
                    <a:pt x="3706264" y="0"/>
                    <a:pt x="3722344" y="16080"/>
                    <a:pt x="3722344" y="35916"/>
                  </a:cubicBezTo>
                  <a:lnTo>
                    <a:pt x="3722344" y="391174"/>
                  </a:lnTo>
                  <a:cubicBezTo>
                    <a:pt x="3722344" y="411010"/>
                    <a:pt x="3706264" y="427090"/>
                    <a:pt x="3686428" y="427090"/>
                  </a:cubicBezTo>
                  <a:lnTo>
                    <a:pt x="35916" y="427090"/>
                  </a:lnTo>
                  <a:cubicBezTo>
                    <a:pt x="16080" y="427090"/>
                    <a:pt x="0" y="411010"/>
                    <a:pt x="0" y="391174"/>
                  </a:cubicBezTo>
                  <a:lnTo>
                    <a:pt x="0" y="35916"/>
                  </a:lnTo>
                  <a:cubicBezTo>
                    <a:pt x="0" y="16080"/>
                    <a:pt x="16080" y="0"/>
                    <a:pt x="35916" y="0"/>
                  </a:cubicBezTo>
                  <a:close/>
                </a:path>
              </a:pathLst>
            </a:custGeom>
            <a:solidFill>
              <a:srgbClr val="F2532E"/>
            </a:solidFill>
            <a:ln cap="rnd">
              <a:noFill/>
              <a:prstDash val="solid"/>
              <a:round/>
            </a:ln>
          </p:spPr>
          <p:txBody>
            <a:bodyPr/>
            <a:lstStyle/>
            <a:p>
              <a:endParaRPr lang="en-US"/>
            </a:p>
          </p:txBody>
        </p:sp>
        <p:sp>
          <p:nvSpPr>
            <p:cNvPr id="4" name="TextBox 4"/>
            <p:cNvSpPr txBox="1"/>
            <p:nvPr/>
          </p:nvSpPr>
          <p:spPr>
            <a:xfrm>
              <a:off x="0" y="-38100"/>
              <a:ext cx="3722344" cy="465190"/>
            </a:xfrm>
            <a:prstGeom prst="rect">
              <a:avLst/>
            </a:prstGeom>
          </p:spPr>
          <p:txBody>
            <a:bodyPr lIns="39514" tIns="39514" rIns="39514" bIns="39514" rtlCol="0" anchor="ctr"/>
            <a:lstStyle/>
            <a:p>
              <a:pPr algn="ctr">
                <a:lnSpc>
                  <a:spcPts val="2659"/>
                </a:lnSpc>
                <a:spcBef>
                  <a:spcPct val="0"/>
                </a:spcBef>
              </a:pPr>
              <a:endParaRPr/>
            </a:p>
          </p:txBody>
        </p:sp>
      </p:grpSp>
      <p:sp>
        <p:nvSpPr>
          <p:cNvPr id="5" name="TextBox 5"/>
          <p:cNvSpPr txBox="1"/>
          <p:nvPr/>
        </p:nvSpPr>
        <p:spPr>
          <a:xfrm>
            <a:off x="1396462" y="592137"/>
            <a:ext cx="10207657" cy="815975"/>
          </a:xfrm>
          <a:prstGeom prst="rect">
            <a:avLst/>
          </a:prstGeom>
        </p:spPr>
        <p:txBody>
          <a:bodyPr lIns="0" tIns="0" rIns="0" bIns="0" rtlCol="0" anchor="t">
            <a:spAutoFit/>
          </a:bodyPr>
          <a:lstStyle/>
          <a:p>
            <a:pPr algn="l">
              <a:lnSpc>
                <a:spcPts val="5500"/>
              </a:lnSpc>
            </a:pPr>
            <a:r>
              <a:rPr lang="en-US" sz="5000">
                <a:solidFill>
                  <a:srgbClr val="FFFFFF"/>
                </a:solidFill>
                <a:latin typeface="Times New Roman"/>
              </a:rPr>
              <a:t>DỮ LIỆU LỊCH SỬ HUẤN LUYỆN</a:t>
            </a:r>
          </a:p>
        </p:txBody>
      </p:sp>
      <p:grpSp>
        <p:nvGrpSpPr>
          <p:cNvPr id="6" name="Group 6"/>
          <p:cNvGrpSpPr/>
          <p:nvPr/>
        </p:nvGrpSpPr>
        <p:grpSpPr>
          <a:xfrm>
            <a:off x="1115336" y="1889932"/>
            <a:ext cx="16143964" cy="2216928"/>
            <a:chOff x="0" y="0"/>
            <a:chExt cx="4330460" cy="594669"/>
          </a:xfrm>
        </p:grpSpPr>
        <p:sp>
          <p:nvSpPr>
            <p:cNvPr id="7" name="Freeform 7"/>
            <p:cNvSpPr/>
            <p:nvPr/>
          </p:nvSpPr>
          <p:spPr>
            <a:xfrm>
              <a:off x="0" y="0"/>
              <a:ext cx="4330460" cy="594669"/>
            </a:xfrm>
            <a:custGeom>
              <a:avLst/>
              <a:gdLst/>
              <a:ahLst/>
              <a:cxnLst/>
              <a:rect l="l" t="t" r="r" b="b"/>
              <a:pathLst>
                <a:path w="4330460" h="594669">
                  <a:moveTo>
                    <a:pt x="24457" y="0"/>
                  </a:moveTo>
                  <a:lnTo>
                    <a:pt x="4306003" y="0"/>
                  </a:lnTo>
                  <a:cubicBezTo>
                    <a:pt x="4312489" y="0"/>
                    <a:pt x="4318710" y="2577"/>
                    <a:pt x="4323297" y="7163"/>
                  </a:cubicBezTo>
                  <a:cubicBezTo>
                    <a:pt x="4327884" y="11750"/>
                    <a:pt x="4330460" y="17971"/>
                    <a:pt x="4330460" y="24457"/>
                  </a:cubicBezTo>
                  <a:lnTo>
                    <a:pt x="4330460" y="570212"/>
                  </a:lnTo>
                  <a:cubicBezTo>
                    <a:pt x="4330460" y="583719"/>
                    <a:pt x="4319510" y="594669"/>
                    <a:pt x="4306003" y="594669"/>
                  </a:cubicBezTo>
                  <a:lnTo>
                    <a:pt x="24457" y="594669"/>
                  </a:lnTo>
                  <a:cubicBezTo>
                    <a:pt x="10950" y="594669"/>
                    <a:pt x="0" y="583719"/>
                    <a:pt x="0" y="570212"/>
                  </a:cubicBezTo>
                  <a:lnTo>
                    <a:pt x="0" y="24457"/>
                  </a:lnTo>
                  <a:cubicBezTo>
                    <a:pt x="0" y="10950"/>
                    <a:pt x="10950" y="0"/>
                    <a:pt x="24457" y="0"/>
                  </a:cubicBezTo>
                  <a:close/>
                </a:path>
              </a:pathLst>
            </a:custGeom>
            <a:solidFill>
              <a:srgbClr val="F8E7D7"/>
            </a:solidFill>
            <a:ln cap="rnd">
              <a:noFill/>
              <a:prstDash val="solid"/>
              <a:round/>
            </a:ln>
          </p:spPr>
          <p:txBody>
            <a:bodyPr/>
            <a:lstStyle/>
            <a:p>
              <a:endParaRPr lang="en-US"/>
            </a:p>
          </p:txBody>
        </p:sp>
        <p:sp>
          <p:nvSpPr>
            <p:cNvPr id="8" name="TextBox 8"/>
            <p:cNvSpPr txBox="1"/>
            <p:nvPr/>
          </p:nvSpPr>
          <p:spPr>
            <a:xfrm>
              <a:off x="0" y="-38100"/>
              <a:ext cx="4330460" cy="632769"/>
            </a:xfrm>
            <a:prstGeom prst="rect">
              <a:avLst/>
            </a:prstGeom>
          </p:spPr>
          <p:txBody>
            <a:bodyPr lIns="48631" tIns="48631" rIns="48631" bIns="48631" rtlCol="0" anchor="ctr"/>
            <a:lstStyle/>
            <a:p>
              <a:pPr algn="ctr">
                <a:lnSpc>
                  <a:spcPts val="2659"/>
                </a:lnSpc>
                <a:spcBef>
                  <a:spcPct val="0"/>
                </a:spcBef>
              </a:pPr>
              <a:endParaRPr/>
            </a:p>
          </p:txBody>
        </p:sp>
      </p:grpSp>
      <p:sp>
        <p:nvSpPr>
          <p:cNvPr id="9" name="TextBox 9"/>
          <p:cNvSpPr txBox="1"/>
          <p:nvPr/>
        </p:nvSpPr>
        <p:spPr>
          <a:xfrm>
            <a:off x="1396462" y="2098136"/>
            <a:ext cx="15500172" cy="1838325"/>
          </a:xfrm>
          <a:prstGeom prst="rect">
            <a:avLst/>
          </a:prstGeom>
        </p:spPr>
        <p:txBody>
          <a:bodyPr lIns="0" tIns="0" rIns="0" bIns="0" rtlCol="0" anchor="t">
            <a:spAutoFit/>
          </a:bodyPr>
          <a:lstStyle/>
          <a:p>
            <a:pPr algn="just">
              <a:lnSpc>
                <a:spcPts val="3600"/>
              </a:lnSpc>
            </a:pPr>
            <a:r>
              <a:rPr lang="en-US" sz="3000">
                <a:solidFill>
                  <a:srgbClr val="000000"/>
                </a:solidFill>
                <a:latin typeface="Cabin"/>
              </a:rPr>
              <a:t>Chúng em sẽ thu thập dữ liệu lịch sử về giá Bitcoin, bao gồm các thông số như giá mở cửa, giá đóng cửa, giá cao nhất, giá thấp nhất và khối lượng giao dịch trong các khoảng thời gian cụ thể từ quá khứ. Dữ liệu này sẽ được sử dụng để huấn luyện các mô hình học máy, giúp chúng em nhận diện các xu hướng và mẫu hình giá dài hạn.</a:t>
            </a:r>
          </a:p>
        </p:txBody>
      </p:sp>
      <p:sp>
        <p:nvSpPr>
          <p:cNvPr id="10" name="Freeform 10"/>
          <p:cNvSpPr/>
          <p:nvPr/>
        </p:nvSpPr>
        <p:spPr>
          <a:xfrm>
            <a:off x="1115336" y="4440235"/>
            <a:ext cx="10848542" cy="4639089"/>
          </a:xfrm>
          <a:custGeom>
            <a:avLst/>
            <a:gdLst/>
            <a:ahLst/>
            <a:cxnLst/>
            <a:rect l="l" t="t" r="r" b="b"/>
            <a:pathLst>
              <a:path w="10848542" h="4639089">
                <a:moveTo>
                  <a:pt x="0" y="0"/>
                </a:moveTo>
                <a:lnTo>
                  <a:pt x="10848542" y="0"/>
                </a:lnTo>
                <a:lnTo>
                  <a:pt x="10848542" y="4639089"/>
                </a:lnTo>
                <a:lnTo>
                  <a:pt x="0" y="4639089"/>
                </a:lnTo>
                <a:lnTo>
                  <a:pt x="0" y="0"/>
                </a:lnTo>
                <a:close/>
              </a:path>
            </a:pathLst>
          </a:custGeom>
          <a:blipFill>
            <a:blip r:embed="rId2"/>
            <a:stretch>
              <a:fillRect b="-130429"/>
            </a:stretch>
          </a:blipFill>
        </p:spPr>
        <p:txBody>
          <a:bodyPr/>
          <a:lstStyle/>
          <a:p>
            <a:endParaRPr lang="en-US"/>
          </a:p>
        </p:txBody>
      </p:sp>
      <p:sp>
        <p:nvSpPr>
          <p:cNvPr id="11" name="Freeform 11"/>
          <p:cNvSpPr/>
          <p:nvPr/>
        </p:nvSpPr>
        <p:spPr>
          <a:xfrm>
            <a:off x="13395355" y="4440235"/>
            <a:ext cx="3863945" cy="5534296"/>
          </a:xfrm>
          <a:custGeom>
            <a:avLst/>
            <a:gdLst/>
            <a:ahLst/>
            <a:cxnLst/>
            <a:rect l="l" t="t" r="r" b="b"/>
            <a:pathLst>
              <a:path w="3863945" h="5534296">
                <a:moveTo>
                  <a:pt x="0" y="0"/>
                </a:moveTo>
                <a:lnTo>
                  <a:pt x="3863945" y="0"/>
                </a:lnTo>
                <a:lnTo>
                  <a:pt x="3863945" y="5534295"/>
                </a:lnTo>
                <a:lnTo>
                  <a:pt x="0" y="5534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7584"/>
            <a:ext cx="7131931" cy="1261341"/>
            <a:chOff x="0" y="0"/>
            <a:chExt cx="2414873" cy="427090"/>
          </a:xfrm>
        </p:grpSpPr>
        <p:sp>
          <p:nvSpPr>
            <p:cNvPr id="3" name="Freeform 3"/>
            <p:cNvSpPr/>
            <p:nvPr/>
          </p:nvSpPr>
          <p:spPr>
            <a:xfrm>
              <a:off x="0" y="0"/>
              <a:ext cx="2414873" cy="427090"/>
            </a:xfrm>
            <a:custGeom>
              <a:avLst/>
              <a:gdLst/>
              <a:ahLst/>
              <a:cxnLst/>
              <a:rect l="l" t="t" r="r" b="b"/>
              <a:pathLst>
                <a:path w="2414873" h="427090">
                  <a:moveTo>
                    <a:pt x="55362" y="0"/>
                  </a:moveTo>
                  <a:lnTo>
                    <a:pt x="2359511" y="0"/>
                  </a:lnTo>
                  <a:cubicBezTo>
                    <a:pt x="2374193" y="0"/>
                    <a:pt x="2388275" y="5833"/>
                    <a:pt x="2398657" y="16215"/>
                  </a:cubicBezTo>
                  <a:cubicBezTo>
                    <a:pt x="2409040" y="26598"/>
                    <a:pt x="2414873" y="40679"/>
                    <a:pt x="2414873" y="55362"/>
                  </a:cubicBezTo>
                  <a:lnTo>
                    <a:pt x="2414873" y="371728"/>
                  </a:lnTo>
                  <a:cubicBezTo>
                    <a:pt x="2414873" y="386411"/>
                    <a:pt x="2409040" y="400493"/>
                    <a:pt x="2398657" y="410875"/>
                  </a:cubicBezTo>
                  <a:cubicBezTo>
                    <a:pt x="2388275" y="421257"/>
                    <a:pt x="2374193" y="427090"/>
                    <a:pt x="2359511" y="427090"/>
                  </a:cubicBezTo>
                  <a:lnTo>
                    <a:pt x="55362" y="427090"/>
                  </a:lnTo>
                  <a:cubicBezTo>
                    <a:pt x="40679" y="427090"/>
                    <a:pt x="26598" y="421257"/>
                    <a:pt x="16215" y="410875"/>
                  </a:cubicBezTo>
                  <a:cubicBezTo>
                    <a:pt x="5833" y="400493"/>
                    <a:pt x="0" y="386411"/>
                    <a:pt x="0" y="371728"/>
                  </a:cubicBezTo>
                  <a:lnTo>
                    <a:pt x="0" y="55362"/>
                  </a:lnTo>
                  <a:cubicBezTo>
                    <a:pt x="0" y="40679"/>
                    <a:pt x="5833" y="26598"/>
                    <a:pt x="16215" y="16215"/>
                  </a:cubicBezTo>
                  <a:cubicBezTo>
                    <a:pt x="26598" y="5833"/>
                    <a:pt x="40679" y="0"/>
                    <a:pt x="55362" y="0"/>
                  </a:cubicBezTo>
                  <a:close/>
                </a:path>
              </a:pathLst>
            </a:custGeom>
            <a:solidFill>
              <a:srgbClr val="F2532E"/>
            </a:solidFill>
            <a:ln cap="rnd">
              <a:noFill/>
              <a:prstDash val="solid"/>
              <a:round/>
            </a:ln>
          </p:spPr>
          <p:txBody>
            <a:bodyPr/>
            <a:lstStyle/>
            <a:p>
              <a:endParaRPr lang="en-US"/>
            </a:p>
          </p:txBody>
        </p:sp>
        <p:sp>
          <p:nvSpPr>
            <p:cNvPr id="4" name="TextBox 4"/>
            <p:cNvSpPr txBox="1"/>
            <p:nvPr/>
          </p:nvSpPr>
          <p:spPr>
            <a:xfrm>
              <a:off x="0" y="-38100"/>
              <a:ext cx="2414873" cy="465190"/>
            </a:xfrm>
            <a:prstGeom prst="rect">
              <a:avLst/>
            </a:prstGeom>
          </p:spPr>
          <p:txBody>
            <a:bodyPr lIns="39514" tIns="39514" rIns="39514" bIns="39514" rtlCol="0" anchor="ctr"/>
            <a:lstStyle/>
            <a:p>
              <a:pPr algn="ctr">
                <a:lnSpc>
                  <a:spcPts val="2659"/>
                </a:lnSpc>
                <a:spcBef>
                  <a:spcPct val="0"/>
                </a:spcBef>
              </a:pPr>
              <a:endParaRPr/>
            </a:p>
          </p:txBody>
        </p:sp>
      </p:grpSp>
      <p:sp>
        <p:nvSpPr>
          <p:cNvPr id="5" name="TextBox 5"/>
          <p:cNvSpPr txBox="1"/>
          <p:nvPr/>
        </p:nvSpPr>
        <p:spPr>
          <a:xfrm>
            <a:off x="1396462" y="592137"/>
            <a:ext cx="6497259" cy="815975"/>
          </a:xfrm>
          <a:prstGeom prst="rect">
            <a:avLst/>
          </a:prstGeom>
        </p:spPr>
        <p:txBody>
          <a:bodyPr lIns="0" tIns="0" rIns="0" bIns="0" rtlCol="0" anchor="t">
            <a:spAutoFit/>
          </a:bodyPr>
          <a:lstStyle/>
          <a:p>
            <a:pPr algn="l">
              <a:lnSpc>
                <a:spcPts val="5500"/>
              </a:lnSpc>
            </a:pPr>
            <a:r>
              <a:rPr lang="en-US" sz="5000">
                <a:solidFill>
                  <a:srgbClr val="FFFFFF"/>
                </a:solidFill>
                <a:latin typeface="Times New Roman"/>
              </a:rPr>
              <a:t>DỮ LIỆU HÌNH ẢNH</a:t>
            </a:r>
          </a:p>
        </p:txBody>
      </p:sp>
      <p:grpSp>
        <p:nvGrpSpPr>
          <p:cNvPr id="6" name="Group 6"/>
          <p:cNvGrpSpPr/>
          <p:nvPr/>
        </p:nvGrpSpPr>
        <p:grpSpPr>
          <a:xfrm>
            <a:off x="1115336" y="1889932"/>
            <a:ext cx="16143964" cy="2550303"/>
            <a:chOff x="0" y="0"/>
            <a:chExt cx="4330460" cy="684094"/>
          </a:xfrm>
        </p:grpSpPr>
        <p:sp>
          <p:nvSpPr>
            <p:cNvPr id="7" name="Freeform 7"/>
            <p:cNvSpPr/>
            <p:nvPr/>
          </p:nvSpPr>
          <p:spPr>
            <a:xfrm>
              <a:off x="0" y="0"/>
              <a:ext cx="4330460" cy="684094"/>
            </a:xfrm>
            <a:custGeom>
              <a:avLst/>
              <a:gdLst/>
              <a:ahLst/>
              <a:cxnLst/>
              <a:rect l="l" t="t" r="r" b="b"/>
              <a:pathLst>
                <a:path w="4330460" h="684094">
                  <a:moveTo>
                    <a:pt x="24457" y="0"/>
                  </a:moveTo>
                  <a:lnTo>
                    <a:pt x="4306003" y="0"/>
                  </a:lnTo>
                  <a:cubicBezTo>
                    <a:pt x="4312489" y="0"/>
                    <a:pt x="4318710" y="2577"/>
                    <a:pt x="4323297" y="7163"/>
                  </a:cubicBezTo>
                  <a:cubicBezTo>
                    <a:pt x="4327884" y="11750"/>
                    <a:pt x="4330460" y="17971"/>
                    <a:pt x="4330460" y="24457"/>
                  </a:cubicBezTo>
                  <a:lnTo>
                    <a:pt x="4330460" y="659636"/>
                  </a:lnTo>
                  <a:cubicBezTo>
                    <a:pt x="4330460" y="673144"/>
                    <a:pt x="4319510" y="684094"/>
                    <a:pt x="4306003" y="684094"/>
                  </a:cubicBezTo>
                  <a:lnTo>
                    <a:pt x="24457" y="684094"/>
                  </a:lnTo>
                  <a:cubicBezTo>
                    <a:pt x="17971" y="684094"/>
                    <a:pt x="11750" y="681517"/>
                    <a:pt x="7163" y="676930"/>
                  </a:cubicBezTo>
                  <a:cubicBezTo>
                    <a:pt x="2577" y="672344"/>
                    <a:pt x="0" y="666123"/>
                    <a:pt x="0" y="659636"/>
                  </a:cubicBezTo>
                  <a:lnTo>
                    <a:pt x="0" y="24457"/>
                  </a:lnTo>
                  <a:cubicBezTo>
                    <a:pt x="0" y="10950"/>
                    <a:pt x="10950" y="0"/>
                    <a:pt x="24457" y="0"/>
                  </a:cubicBezTo>
                  <a:close/>
                </a:path>
              </a:pathLst>
            </a:custGeom>
            <a:solidFill>
              <a:srgbClr val="F8E7D7"/>
            </a:solidFill>
            <a:ln cap="rnd">
              <a:noFill/>
              <a:prstDash val="solid"/>
              <a:round/>
            </a:ln>
          </p:spPr>
          <p:txBody>
            <a:bodyPr/>
            <a:lstStyle/>
            <a:p>
              <a:endParaRPr lang="en-US"/>
            </a:p>
          </p:txBody>
        </p:sp>
        <p:sp>
          <p:nvSpPr>
            <p:cNvPr id="8" name="TextBox 8"/>
            <p:cNvSpPr txBox="1"/>
            <p:nvPr/>
          </p:nvSpPr>
          <p:spPr>
            <a:xfrm>
              <a:off x="0" y="-38100"/>
              <a:ext cx="4330460" cy="722194"/>
            </a:xfrm>
            <a:prstGeom prst="rect">
              <a:avLst/>
            </a:prstGeom>
          </p:spPr>
          <p:txBody>
            <a:bodyPr lIns="48631" tIns="48631" rIns="48631" bIns="48631" rtlCol="0" anchor="ctr"/>
            <a:lstStyle/>
            <a:p>
              <a:pPr algn="ctr">
                <a:lnSpc>
                  <a:spcPts val="2659"/>
                </a:lnSpc>
                <a:spcBef>
                  <a:spcPct val="0"/>
                </a:spcBef>
              </a:pPr>
              <a:endParaRPr/>
            </a:p>
          </p:txBody>
        </p:sp>
      </p:grpSp>
      <p:sp>
        <p:nvSpPr>
          <p:cNvPr id="9" name="TextBox 9"/>
          <p:cNvSpPr txBox="1"/>
          <p:nvPr/>
        </p:nvSpPr>
        <p:spPr>
          <a:xfrm>
            <a:off x="1396462" y="2098136"/>
            <a:ext cx="15500172" cy="2295525"/>
          </a:xfrm>
          <a:prstGeom prst="rect">
            <a:avLst/>
          </a:prstGeom>
        </p:spPr>
        <p:txBody>
          <a:bodyPr lIns="0" tIns="0" rIns="0" bIns="0" rtlCol="0" anchor="t">
            <a:spAutoFit/>
          </a:bodyPr>
          <a:lstStyle/>
          <a:p>
            <a:pPr algn="just">
              <a:lnSpc>
                <a:spcPts val="3600"/>
              </a:lnSpc>
            </a:pPr>
            <a:r>
              <a:rPr lang="en-US" sz="3000">
                <a:solidFill>
                  <a:srgbClr val="000000"/>
                </a:solidFill>
                <a:latin typeface="Cabin"/>
              </a:rPr>
              <a:t>Ngoài dữ liệu số, chúng em sẽ thu thập các biểu đồ nến giá Bitcoin từ quá khứ. Những biểu đồ nến này sẽ được sử dụng để huấn luyện mô hình nhận dạng mẫu hình (pattern recognition), giúp chúng em phân tích các xu hướng và biến động phức tạp của giá Bitcoin. Những hình ảnh này có thể được lấy trực tiếp từ Binance hoặc từ các biểu đồ mà chúng em đã trực quan hóa trên Power BI.</a:t>
            </a:r>
          </a:p>
        </p:txBody>
      </p:sp>
      <p:sp>
        <p:nvSpPr>
          <p:cNvPr id="10" name="Freeform 10"/>
          <p:cNvSpPr/>
          <p:nvPr/>
        </p:nvSpPr>
        <p:spPr>
          <a:xfrm>
            <a:off x="1115336" y="5143501"/>
            <a:ext cx="5971264" cy="1905000"/>
          </a:xfrm>
          <a:custGeom>
            <a:avLst/>
            <a:gdLst/>
            <a:ahLst/>
            <a:cxnLst/>
            <a:rect l="l" t="t" r="r" b="b"/>
            <a:pathLst>
              <a:path w="9404206" h="3498721">
                <a:moveTo>
                  <a:pt x="0" y="0"/>
                </a:moveTo>
                <a:lnTo>
                  <a:pt x="9404206" y="0"/>
                </a:lnTo>
                <a:lnTo>
                  <a:pt x="9404206" y="3498721"/>
                </a:lnTo>
                <a:lnTo>
                  <a:pt x="0" y="3498721"/>
                </a:lnTo>
                <a:lnTo>
                  <a:pt x="0" y="0"/>
                </a:lnTo>
                <a:close/>
              </a:path>
            </a:pathLst>
          </a:custGeom>
          <a:blipFill>
            <a:blip r:embed="rId2"/>
            <a:stretch>
              <a:fillRect/>
            </a:stretch>
          </a:blipFill>
        </p:spPr>
        <p:txBody>
          <a:bodyPr/>
          <a:lstStyle/>
          <a:p>
            <a:endParaRPr lang="en-US"/>
          </a:p>
        </p:txBody>
      </p:sp>
      <p:sp>
        <p:nvSpPr>
          <p:cNvPr id="11" name="Freeform 11"/>
          <p:cNvSpPr/>
          <p:nvPr/>
        </p:nvSpPr>
        <p:spPr>
          <a:xfrm>
            <a:off x="1115336" y="7447639"/>
            <a:ext cx="5971264" cy="1898857"/>
          </a:xfrm>
          <a:custGeom>
            <a:avLst/>
            <a:gdLst/>
            <a:ahLst/>
            <a:cxnLst/>
            <a:rect l="l" t="t" r="r" b="b"/>
            <a:pathLst>
              <a:path w="6298256" h="3498721">
                <a:moveTo>
                  <a:pt x="0" y="0"/>
                </a:moveTo>
                <a:lnTo>
                  <a:pt x="6298256" y="0"/>
                </a:lnTo>
                <a:lnTo>
                  <a:pt x="6298256" y="3498721"/>
                </a:lnTo>
                <a:lnTo>
                  <a:pt x="0" y="3498721"/>
                </a:lnTo>
                <a:lnTo>
                  <a:pt x="0" y="0"/>
                </a:lnTo>
                <a:close/>
              </a:path>
            </a:pathLst>
          </a:custGeom>
          <a:blipFill>
            <a:blip r:embed="rId3"/>
            <a:stretch>
              <a:fillRect t="-2926"/>
            </a:stretch>
          </a:blipFill>
        </p:spPr>
        <p:txBody>
          <a:bodyPr/>
          <a:lstStyle/>
          <a:p>
            <a:endParaRPr lang="en-US"/>
          </a:p>
        </p:txBody>
      </p:sp>
      <p:sp>
        <p:nvSpPr>
          <p:cNvPr id="12" name="Freeform 2">
            <a:extLst>
              <a:ext uri="{FF2B5EF4-FFF2-40B4-BE49-F238E27FC236}">
                <a16:creationId xmlns:a16="http://schemas.microsoft.com/office/drawing/2014/main" id="{DA06F58A-DBB7-5343-1D50-1C6B7F475512}"/>
              </a:ext>
            </a:extLst>
          </p:cNvPr>
          <p:cNvSpPr/>
          <p:nvPr/>
        </p:nvSpPr>
        <p:spPr>
          <a:xfrm>
            <a:off x="7772400" y="5143499"/>
            <a:ext cx="9486900" cy="4202997"/>
          </a:xfrm>
          <a:custGeom>
            <a:avLst/>
            <a:gdLst/>
            <a:ahLst/>
            <a:cxnLst/>
            <a:rect l="l" t="t" r="r" b="b"/>
            <a:pathLst>
              <a:path w="16230600" h="7433666">
                <a:moveTo>
                  <a:pt x="0" y="0"/>
                </a:moveTo>
                <a:lnTo>
                  <a:pt x="16230600" y="0"/>
                </a:lnTo>
                <a:lnTo>
                  <a:pt x="16230600" y="7433666"/>
                </a:lnTo>
                <a:lnTo>
                  <a:pt x="0" y="743366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59157" y="302378"/>
            <a:ext cx="16056950" cy="1703774"/>
            <a:chOff x="0" y="0"/>
            <a:chExt cx="5399384" cy="572919"/>
          </a:xfrm>
        </p:grpSpPr>
        <p:sp>
          <p:nvSpPr>
            <p:cNvPr id="3" name="Freeform 3"/>
            <p:cNvSpPr/>
            <p:nvPr/>
          </p:nvSpPr>
          <p:spPr>
            <a:xfrm>
              <a:off x="0" y="0"/>
              <a:ext cx="5399384" cy="572919"/>
            </a:xfrm>
            <a:custGeom>
              <a:avLst/>
              <a:gdLst/>
              <a:ahLst/>
              <a:cxnLst/>
              <a:rect l="l" t="t" r="r" b="b"/>
              <a:pathLst>
                <a:path w="5399384" h="572919">
                  <a:moveTo>
                    <a:pt x="24590" y="0"/>
                  </a:moveTo>
                  <a:lnTo>
                    <a:pt x="5374794" y="0"/>
                  </a:lnTo>
                  <a:cubicBezTo>
                    <a:pt x="5381316" y="0"/>
                    <a:pt x="5387570" y="2591"/>
                    <a:pt x="5392182" y="7202"/>
                  </a:cubicBezTo>
                  <a:cubicBezTo>
                    <a:pt x="5396793" y="11814"/>
                    <a:pt x="5399384" y="18068"/>
                    <a:pt x="5399384" y="24590"/>
                  </a:cubicBezTo>
                  <a:lnTo>
                    <a:pt x="5399384" y="548329"/>
                  </a:lnTo>
                  <a:cubicBezTo>
                    <a:pt x="5399384" y="561910"/>
                    <a:pt x="5388375" y="572919"/>
                    <a:pt x="5374794" y="572919"/>
                  </a:cubicBezTo>
                  <a:lnTo>
                    <a:pt x="24590" y="572919"/>
                  </a:lnTo>
                  <a:cubicBezTo>
                    <a:pt x="18068" y="572919"/>
                    <a:pt x="11814" y="570328"/>
                    <a:pt x="7202" y="565717"/>
                  </a:cubicBezTo>
                  <a:cubicBezTo>
                    <a:pt x="2591" y="561105"/>
                    <a:pt x="0" y="554851"/>
                    <a:pt x="0" y="548329"/>
                  </a:cubicBezTo>
                  <a:lnTo>
                    <a:pt x="0" y="24590"/>
                  </a:lnTo>
                  <a:cubicBezTo>
                    <a:pt x="0" y="11009"/>
                    <a:pt x="11009" y="0"/>
                    <a:pt x="24590"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5399384" cy="611019"/>
            </a:xfrm>
            <a:prstGeom prst="rect">
              <a:avLst/>
            </a:prstGeom>
          </p:spPr>
          <p:txBody>
            <a:bodyPr lIns="39788" tIns="39788" rIns="39788" bIns="39788" rtlCol="0" anchor="ctr"/>
            <a:lstStyle/>
            <a:p>
              <a:pPr algn="ctr">
                <a:lnSpc>
                  <a:spcPts val="2659"/>
                </a:lnSpc>
                <a:spcBef>
                  <a:spcPct val="0"/>
                </a:spcBef>
              </a:pPr>
              <a:endParaRPr/>
            </a:p>
          </p:txBody>
        </p:sp>
      </p:grpSp>
      <p:grpSp>
        <p:nvGrpSpPr>
          <p:cNvPr id="5" name="Group 5"/>
          <p:cNvGrpSpPr/>
          <p:nvPr/>
        </p:nvGrpSpPr>
        <p:grpSpPr>
          <a:xfrm>
            <a:off x="447080" y="534731"/>
            <a:ext cx="1257430" cy="1217210"/>
            <a:chOff x="0" y="0"/>
            <a:chExt cx="422829" cy="409305"/>
          </a:xfrm>
        </p:grpSpPr>
        <p:sp>
          <p:nvSpPr>
            <p:cNvPr id="6" name="Freeform 6"/>
            <p:cNvSpPr/>
            <p:nvPr/>
          </p:nvSpPr>
          <p:spPr>
            <a:xfrm>
              <a:off x="0" y="0"/>
              <a:ext cx="422829" cy="409305"/>
            </a:xfrm>
            <a:custGeom>
              <a:avLst/>
              <a:gdLst/>
              <a:ahLst/>
              <a:cxnLst/>
              <a:rect l="l" t="t" r="r" b="b"/>
              <a:pathLst>
                <a:path w="422829" h="409305">
                  <a:moveTo>
                    <a:pt x="204652" y="0"/>
                  </a:moveTo>
                  <a:lnTo>
                    <a:pt x="218177" y="0"/>
                  </a:lnTo>
                  <a:cubicBezTo>
                    <a:pt x="272454" y="0"/>
                    <a:pt x="324508" y="21562"/>
                    <a:pt x="362888" y="59941"/>
                  </a:cubicBezTo>
                  <a:cubicBezTo>
                    <a:pt x="401268" y="98321"/>
                    <a:pt x="422829" y="150375"/>
                    <a:pt x="422829" y="204652"/>
                  </a:cubicBezTo>
                  <a:lnTo>
                    <a:pt x="422829" y="204652"/>
                  </a:lnTo>
                  <a:cubicBezTo>
                    <a:pt x="422829" y="317679"/>
                    <a:pt x="331203" y="409305"/>
                    <a:pt x="218177" y="409305"/>
                  </a:cubicBezTo>
                  <a:lnTo>
                    <a:pt x="204652" y="409305"/>
                  </a:lnTo>
                  <a:cubicBezTo>
                    <a:pt x="91626" y="409305"/>
                    <a:pt x="0" y="317679"/>
                    <a:pt x="0" y="204652"/>
                  </a:cubicBezTo>
                  <a:lnTo>
                    <a:pt x="0" y="204652"/>
                  </a:lnTo>
                  <a:cubicBezTo>
                    <a:pt x="0" y="91626"/>
                    <a:pt x="91626" y="0"/>
                    <a:pt x="204652"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422829" cy="447405"/>
            </a:xfrm>
            <a:prstGeom prst="rect">
              <a:avLst/>
            </a:prstGeom>
          </p:spPr>
          <p:txBody>
            <a:bodyPr lIns="39788" tIns="39788" rIns="39788" bIns="39788" rtlCol="0" anchor="ctr"/>
            <a:lstStyle/>
            <a:p>
              <a:pPr algn="ctr">
                <a:lnSpc>
                  <a:spcPts val="2659"/>
                </a:lnSpc>
                <a:spcBef>
                  <a:spcPct val="0"/>
                </a:spcBef>
              </a:pPr>
              <a:endParaRPr/>
            </a:p>
          </p:txBody>
        </p:sp>
      </p:grpSp>
      <p:sp>
        <p:nvSpPr>
          <p:cNvPr id="8" name="TextBox 8"/>
          <p:cNvSpPr txBox="1"/>
          <p:nvPr/>
        </p:nvSpPr>
        <p:spPr>
          <a:xfrm>
            <a:off x="2166249" y="813104"/>
            <a:ext cx="13596845" cy="806450"/>
          </a:xfrm>
          <a:prstGeom prst="rect">
            <a:avLst/>
          </a:prstGeom>
        </p:spPr>
        <p:txBody>
          <a:bodyPr lIns="0" tIns="0" rIns="0" bIns="0" rtlCol="0" anchor="t">
            <a:spAutoFit/>
          </a:bodyPr>
          <a:lstStyle/>
          <a:p>
            <a:pPr algn="l">
              <a:lnSpc>
                <a:spcPts val="5499"/>
              </a:lnSpc>
            </a:pPr>
            <a:r>
              <a:rPr lang="en-US" sz="4999">
                <a:solidFill>
                  <a:srgbClr val="3C2547"/>
                </a:solidFill>
                <a:latin typeface="Times New Roman"/>
              </a:rPr>
              <a:t>TRỰC QUAN HÓA DỮ LIỆU LÊN POWER BI</a:t>
            </a:r>
          </a:p>
        </p:txBody>
      </p:sp>
      <p:sp>
        <p:nvSpPr>
          <p:cNvPr id="9" name="TextBox 9"/>
          <p:cNvSpPr txBox="1"/>
          <p:nvPr/>
        </p:nvSpPr>
        <p:spPr>
          <a:xfrm>
            <a:off x="57206" y="830599"/>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2</a:t>
            </a:r>
          </a:p>
        </p:txBody>
      </p:sp>
      <p:sp>
        <p:nvSpPr>
          <p:cNvPr id="10" name="Freeform 10"/>
          <p:cNvSpPr/>
          <p:nvPr/>
        </p:nvSpPr>
        <p:spPr>
          <a:xfrm>
            <a:off x="3181277" y="2726727"/>
            <a:ext cx="11925446" cy="6709245"/>
          </a:xfrm>
          <a:custGeom>
            <a:avLst/>
            <a:gdLst/>
            <a:ahLst/>
            <a:cxnLst/>
            <a:rect l="l" t="t" r="r" b="b"/>
            <a:pathLst>
              <a:path w="11925446" h="6709245">
                <a:moveTo>
                  <a:pt x="0" y="0"/>
                </a:moveTo>
                <a:lnTo>
                  <a:pt x="11925446" y="0"/>
                </a:lnTo>
                <a:lnTo>
                  <a:pt x="11925446" y="6709245"/>
                </a:lnTo>
                <a:lnTo>
                  <a:pt x="0" y="6709245"/>
                </a:lnTo>
                <a:lnTo>
                  <a:pt x="0" y="0"/>
                </a:lnTo>
                <a:close/>
              </a:path>
            </a:pathLst>
          </a:custGeom>
          <a:blipFill>
            <a:blip r:embed="rId2"/>
            <a:stretch>
              <a:fillRect/>
            </a:stretch>
          </a:blipFill>
        </p:spPr>
        <p:txBody>
          <a:bodyPr/>
          <a:lstStyle/>
          <a:p>
            <a:endParaRPr lang="en-US"/>
          </a:p>
        </p:txBody>
      </p:sp>
      <p:sp>
        <p:nvSpPr>
          <p:cNvPr id="11" name="Freeform 11"/>
          <p:cNvSpPr/>
          <p:nvPr/>
        </p:nvSpPr>
        <p:spPr>
          <a:xfrm rot="785033">
            <a:off x="16505433" y="1366882"/>
            <a:ext cx="1028556" cy="1773373"/>
          </a:xfrm>
          <a:custGeom>
            <a:avLst/>
            <a:gdLst/>
            <a:ahLst/>
            <a:cxnLst/>
            <a:rect l="l" t="t" r="r" b="b"/>
            <a:pathLst>
              <a:path w="1028556" h="1773373">
                <a:moveTo>
                  <a:pt x="0" y="0"/>
                </a:moveTo>
                <a:lnTo>
                  <a:pt x="1028556" y="0"/>
                </a:lnTo>
                <a:lnTo>
                  <a:pt x="1028556" y="1773373"/>
                </a:lnTo>
                <a:lnTo>
                  <a:pt x="0" y="17733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785033">
            <a:off x="16448644" y="1395341"/>
            <a:ext cx="1028556" cy="1773373"/>
          </a:xfrm>
          <a:custGeom>
            <a:avLst/>
            <a:gdLst/>
            <a:ahLst/>
            <a:cxnLst/>
            <a:rect l="l" t="t" r="r" b="b"/>
            <a:pathLst>
              <a:path w="1028556" h="1773373">
                <a:moveTo>
                  <a:pt x="0" y="0"/>
                </a:moveTo>
                <a:lnTo>
                  <a:pt x="1028557" y="0"/>
                </a:lnTo>
                <a:lnTo>
                  <a:pt x="1028557" y="1773373"/>
                </a:lnTo>
                <a:lnTo>
                  <a:pt x="0" y="177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9157" y="392611"/>
            <a:ext cx="14216775" cy="1638403"/>
            <a:chOff x="0" y="0"/>
            <a:chExt cx="4780598" cy="550937"/>
          </a:xfrm>
        </p:grpSpPr>
        <p:sp>
          <p:nvSpPr>
            <p:cNvPr id="4" name="Freeform 4"/>
            <p:cNvSpPr/>
            <p:nvPr/>
          </p:nvSpPr>
          <p:spPr>
            <a:xfrm>
              <a:off x="0" y="0"/>
              <a:ext cx="4780598" cy="550937"/>
            </a:xfrm>
            <a:custGeom>
              <a:avLst/>
              <a:gdLst/>
              <a:ahLst/>
              <a:cxnLst/>
              <a:rect l="l" t="t" r="r" b="b"/>
              <a:pathLst>
                <a:path w="4780598" h="550937">
                  <a:moveTo>
                    <a:pt x="27773" y="0"/>
                  </a:moveTo>
                  <a:lnTo>
                    <a:pt x="4752825" y="0"/>
                  </a:lnTo>
                  <a:cubicBezTo>
                    <a:pt x="4768164" y="0"/>
                    <a:pt x="4780598" y="12434"/>
                    <a:pt x="4780598" y="27773"/>
                  </a:cubicBezTo>
                  <a:lnTo>
                    <a:pt x="4780598" y="523164"/>
                  </a:lnTo>
                  <a:cubicBezTo>
                    <a:pt x="4780598" y="538503"/>
                    <a:pt x="4768164" y="550937"/>
                    <a:pt x="4752825" y="550937"/>
                  </a:cubicBezTo>
                  <a:lnTo>
                    <a:pt x="27773" y="550937"/>
                  </a:lnTo>
                  <a:cubicBezTo>
                    <a:pt x="12434" y="550937"/>
                    <a:pt x="0" y="538503"/>
                    <a:pt x="0" y="523164"/>
                  </a:cubicBezTo>
                  <a:lnTo>
                    <a:pt x="0" y="27773"/>
                  </a:lnTo>
                  <a:cubicBezTo>
                    <a:pt x="0" y="12434"/>
                    <a:pt x="12434" y="0"/>
                    <a:pt x="27773" y="0"/>
                  </a:cubicBezTo>
                  <a:close/>
                </a:path>
              </a:pathLst>
            </a:custGeom>
            <a:solidFill>
              <a:srgbClr val="F8E7D7"/>
            </a:solidFill>
            <a:ln cap="rnd">
              <a:noFill/>
              <a:prstDash val="solid"/>
              <a:round/>
            </a:ln>
          </p:spPr>
          <p:txBody>
            <a:bodyPr/>
            <a:lstStyle/>
            <a:p>
              <a:endParaRPr lang="en-US"/>
            </a:p>
          </p:txBody>
        </p:sp>
        <p:sp>
          <p:nvSpPr>
            <p:cNvPr id="5" name="TextBox 5"/>
            <p:cNvSpPr txBox="1"/>
            <p:nvPr/>
          </p:nvSpPr>
          <p:spPr>
            <a:xfrm>
              <a:off x="0" y="-38100"/>
              <a:ext cx="4780598" cy="589037"/>
            </a:xfrm>
            <a:prstGeom prst="rect">
              <a:avLst/>
            </a:prstGeom>
          </p:spPr>
          <p:txBody>
            <a:bodyPr lIns="39788" tIns="39788" rIns="39788" bIns="39788" rtlCol="0" anchor="ctr"/>
            <a:lstStyle/>
            <a:p>
              <a:pPr algn="ctr">
                <a:lnSpc>
                  <a:spcPts val="2659"/>
                </a:lnSpc>
                <a:spcBef>
                  <a:spcPct val="0"/>
                </a:spcBef>
              </a:pPr>
              <a:endParaRPr/>
            </a:p>
          </p:txBody>
        </p:sp>
      </p:grpSp>
      <p:grpSp>
        <p:nvGrpSpPr>
          <p:cNvPr id="6" name="Group 6"/>
          <p:cNvGrpSpPr/>
          <p:nvPr/>
        </p:nvGrpSpPr>
        <p:grpSpPr>
          <a:xfrm>
            <a:off x="640038" y="597100"/>
            <a:ext cx="777324" cy="1204871"/>
            <a:chOff x="0" y="0"/>
            <a:chExt cx="261386" cy="405155"/>
          </a:xfrm>
        </p:grpSpPr>
        <p:sp>
          <p:nvSpPr>
            <p:cNvPr id="7" name="Freeform 7"/>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8" name="TextBox 8"/>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sp>
        <p:nvSpPr>
          <p:cNvPr id="9" name="TextBox 9"/>
          <p:cNvSpPr txBox="1"/>
          <p:nvPr/>
        </p:nvSpPr>
        <p:spPr>
          <a:xfrm>
            <a:off x="57206" y="802270"/>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3</a:t>
            </a:r>
          </a:p>
        </p:txBody>
      </p:sp>
      <p:sp>
        <p:nvSpPr>
          <p:cNvPr id="10" name="TextBox 10"/>
          <p:cNvSpPr txBox="1"/>
          <p:nvPr/>
        </p:nvSpPr>
        <p:spPr>
          <a:xfrm>
            <a:off x="2079961" y="950735"/>
            <a:ext cx="12105820" cy="702411"/>
          </a:xfrm>
          <a:prstGeom prst="rect">
            <a:avLst/>
          </a:prstGeom>
        </p:spPr>
        <p:txBody>
          <a:bodyPr lIns="0" tIns="0" rIns="0" bIns="0" rtlCol="0" anchor="t">
            <a:spAutoFit/>
          </a:bodyPr>
          <a:lstStyle/>
          <a:p>
            <a:pPr algn="l">
              <a:lnSpc>
                <a:spcPts val="4738"/>
              </a:lnSpc>
            </a:pPr>
            <a:r>
              <a:rPr lang="en-US" sz="4307">
                <a:solidFill>
                  <a:srgbClr val="3C2547"/>
                </a:solidFill>
                <a:latin typeface="Times New Roman"/>
              </a:rPr>
              <a:t>SỬ DỤNG CÁC CHỈ BÁO KỸ THUẬT</a:t>
            </a:r>
          </a:p>
        </p:txBody>
      </p:sp>
      <p:grpSp>
        <p:nvGrpSpPr>
          <p:cNvPr id="11" name="Group 11"/>
          <p:cNvGrpSpPr/>
          <p:nvPr/>
        </p:nvGrpSpPr>
        <p:grpSpPr>
          <a:xfrm>
            <a:off x="2780861" y="2837848"/>
            <a:ext cx="13242226" cy="1294657"/>
            <a:chOff x="0" y="0"/>
            <a:chExt cx="2772490" cy="271059"/>
          </a:xfrm>
        </p:grpSpPr>
        <p:sp>
          <p:nvSpPr>
            <p:cNvPr id="12" name="Freeform 12"/>
            <p:cNvSpPr/>
            <p:nvPr/>
          </p:nvSpPr>
          <p:spPr>
            <a:xfrm>
              <a:off x="0" y="0"/>
              <a:ext cx="2772490" cy="271059"/>
            </a:xfrm>
            <a:custGeom>
              <a:avLst/>
              <a:gdLst/>
              <a:ahLst/>
              <a:cxnLst/>
              <a:rect l="l" t="t" r="r" b="b"/>
              <a:pathLst>
                <a:path w="2772490" h="271059">
                  <a:moveTo>
                    <a:pt x="29817" y="0"/>
                  </a:moveTo>
                  <a:lnTo>
                    <a:pt x="2742674" y="0"/>
                  </a:lnTo>
                  <a:cubicBezTo>
                    <a:pt x="2750582" y="0"/>
                    <a:pt x="2758166" y="3141"/>
                    <a:pt x="2763757" y="8733"/>
                  </a:cubicBezTo>
                  <a:cubicBezTo>
                    <a:pt x="2769349" y="14325"/>
                    <a:pt x="2772490" y="21909"/>
                    <a:pt x="2772490" y="29817"/>
                  </a:cubicBezTo>
                  <a:lnTo>
                    <a:pt x="2772490" y="241242"/>
                  </a:lnTo>
                  <a:cubicBezTo>
                    <a:pt x="2772490" y="257710"/>
                    <a:pt x="2759141" y="271059"/>
                    <a:pt x="2742674" y="271059"/>
                  </a:cubicBezTo>
                  <a:lnTo>
                    <a:pt x="29817" y="271059"/>
                  </a:lnTo>
                  <a:cubicBezTo>
                    <a:pt x="21909" y="271059"/>
                    <a:pt x="14325" y="267918"/>
                    <a:pt x="8733" y="262326"/>
                  </a:cubicBezTo>
                  <a:cubicBezTo>
                    <a:pt x="3141" y="256734"/>
                    <a:pt x="0" y="249150"/>
                    <a:pt x="0" y="241242"/>
                  </a:cubicBezTo>
                  <a:lnTo>
                    <a:pt x="0" y="29817"/>
                  </a:lnTo>
                  <a:cubicBezTo>
                    <a:pt x="0" y="21909"/>
                    <a:pt x="3141" y="14325"/>
                    <a:pt x="8733" y="8733"/>
                  </a:cubicBezTo>
                  <a:cubicBezTo>
                    <a:pt x="14325" y="3141"/>
                    <a:pt x="21909" y="0"/>
                    <a:pt x="29817" y="0"/>
                  </a:cubicBezTo>
                  <a:close/>
                </a:path>
              </a:pathLst>
            </a:custGeom>
            <a:solidFill>
              <a:srgbClr val="FAB087"/>
            </a:solidFill>
            <a:ln cap="rnd">
              <a:noFill/>
              <a:prstDash val="solid"/>
              <a:round/>
            </a:ln>
          </p:spPr>
          <p:txBody>
            <a:bodyPr/>
            <a:lstStyle/>
            <a:p>
              <a:endParaRPr lang="en-US"/>
            </a:p>
          </p:txBody>
        </p:sp>
        <p:sp>
          <p:nvSpPr>
            <p:cNvPr id="13" name="TextBox 13"/>
            <p:cNvSpPr txBox="1"/>
            <p:nvPr/>
          </p:nvSpPr>
          <p:spPr>
            <a:xfrm>
              <a:off x="0" y="-38100"/>
              <a:ext cx="2772490"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14" name="Group 14"/>
          <p:cNvGrpSpPr/>
          <p:nvPr/>
        </p:nvGrpSpPr>
        <p:grpSpPr>
          <a:xfrm>
            <a:off x="1325078" y="2819875"/>
            <a:ext cx="1294657" cy="1341041"/>
            <a:chOff x="0" y="0"/>
            <a:chExt cx="812800" cy="841921"/>
          </a:xfrm>
        </p:grpSpPr>
        <p:sp>
          <p:nvSpPr>
            <p:cNvPr id="15" name="Freeform 15"/>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16" name="TextBox 16"/>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1</a:t>
              </a:r>
            </a:p>
          </p:txBody>
        </p:sp>
      </p:grpSp>
      <p:grpSp>
        <p:nvGrpSpPr>
          <p:cNvPr id="17" name="Group 17"/>
          <p:cNvGrpSpPr/>
          <p:nvPr/>
        </p:nvGrpSpPr>
        <p:grpSpPr>
          <a:xfrm>
            <a:off x="2780861" y="4271261"/>
            <a:ext cx="13242226" cy="1294657"/>
            <a:chOff x="0" y="0"/>
            <a:chExt cx="2772490" cy="271059"/>
          </a:xfrm>
        </p:grpSpPr>
        <p:sp>
          <p:nvSpPr>
            <p:cNvPr id="18" name="Freeform 18"/>
            <p:cNvSpPr/>
            <p:nvPr/>
          </p:nvSpPr>
          <p:spPr>
            <a:xfrm>
              <a:off x="0" y="0"/>
              <a:ext cx="2772490" cy="271059"/>
            </a:xfrm>
            <a:custGeom>
              <a:avLst/>
              <a:gdLst/>
              <a:ahLst/>
              <a:cxnLst/>
              <a:rect l="l" t="t" r="r" b="b"/>
              <a:pathLst>
                <a:path w="2772490" h="271059">
                  <a:moveTo>
                    <a:pt x="29817" y="0"/>
                  </a:moveTo>
                  <a:lnTo>
                    <a:pt x="2742674" y="0"/>
                  </a:lnTo>
                  <a:cubicBezTo>
                    <a:pt x="2750582" y="0"/>
                    <a:pt x="2758166" y="3141"/>
                    <a:pt x="2763757" y="8733"/>
                  </a:cubicBezTo>
                  <a:cubicBezTo>
                    <a:pt x="2769349" y="14325"/>
                    <a:pt x="2772490" y="21909"/>
                    <a:pt x="2772490" y="29817"/>
                  </a:cubicBezTo>
                  <a:lnTo>
                    <a:pt x="2772490" y="241242"/>
                  </a:lnTo>
                  <a:cubicBezTo>
                    <a:pt x="2772490" y="257710"/>
                    <a:pt x="2759141" y="271059"/>
                    <a:pt x="2742674" y="271059"/>
                  </a:cubicBezTo>
                  <a:lnTo>
                    <a:pt x="29817" y="271059"/>
                  </a:lnTo>
                  <a:cubicBezTo>
                    <a:pt x="21909" y="271059"/>
                    <a:pt x="14325" y="267918"/>
                    <a:pt x="8733" y="262326"/>
                  </a:cubicBezTo>
                  <a:cubicBezTo>
                    <a:pt x="3141" y="256734"/>
                    <a:pt x="0" y="249150"/>
                    <a:pt x="0" y="241242"/>
                  </a:cubicBezTo>
                  <a:lnTo>
                    <a:pt x="0" y="29817"/>
                  </a:lnTo>
                  <a:cubicBezTo>
                    <a:pt x="0" y="21909"/>
                    <a:pt x="3141" y="14325"/>
                    <a:pt x="8733" y="8733"/>
                  </a:cubicBezTo>
                  <a:cubicBezTo>
                    <a:pt x="14325" y="3141"/>
                    <a:pt x="21909" y="0"/>
                    <a:pt x="29817" y="0"/>
                  </a:cubicBezTo>
                  <a:close/>
                </a:path>
              </a:pathLst>
            </a:custGeom>
            <a:solidFill>
              <a:srgbClr val="FAB087"/>
            </a:solidFill>
            <a:ln cap="rnd">
              <a:noFill/>
              <a:prstDash val="solid"/>
              <a:round/>
            </a:ln>
          </p:spPr>
          <p:txBody>
            <a:bodyPr/>
            <a:lstStyle/>
            <a:p>
              <a:endParaRPr lang="en-US"/>
            </a:p>
          </p:txBody>
        </p:sp>
        <p:sp>
          <p:nvSpPr>
            <p:cNvPr id="19" name="TextBox 19"/>
            <p:cNvSpPr txBox="1"/>
            <p:nvPr/>
          </p:nvSpPr>
          <p:spPr>
            <a:xfrm>
              <a:off x="0" y="-38100"/>
              <a:ext cx="2772490"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20" name="Group 20"/>
          <p:cNvGrpSpPr/>
          <p:nvPr/>
        </p:nvGrpSpPr>
        <p:grpSpPr>
          <a:xfrm>
            <a:off x="1325078" y="4253288"/>
            <a:ext cx="1294657" cy="1341041"/>
            <a:chOff x="0" y="0"/>
            <a:chExt cx="812800" cy="841921"/>
          </a:xfrm>
        </p:grpSpPr>
        <p:sp>
          <p:nvSpPr>
            <p:cNvPr id="21" name="Freeform 21"/>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2" name="TextBox 22"/>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2</a:t>
              </a:r>
            </a:p>
          </p:txBody>
        </p:sp>
      </p:grpSp>
      <p:grpSp>
        <p:nvGrpSpPr>
          <p:cNvPr id="23" name="Group 23"/>
          <p:cNvGrpSpPr/>
          <p:nvPr/>
        </p:nvGrpSpPr>
        <p:grpSpPr>
          <a:xfrm>
            <a:off x="2780861" y="5704674"/>
            <a:ext cx="13242226" cy="1294657"/>
            <a:chOff x="0" y="0"/>
            <a:chExt cx="2772490" cy="271059"/>
          </a:xfrm>
        </p:grpSpPr>
        <p:sp>
          <p:nvSpPr>
            <p:cNvPr id="24" name="Freeform 24"/>
            <p:cNvSpPr/>
            <p:nvPr/>
          </p:nvSpPr>
          <p:spPr>
            <a:xfrm>
              <a:off x="0" y="0"/>
              <a:ext cx="2772490" cy="271059"/>
            </a:xfrm>
            <a:custGeom>
              <a:avLst/>
              <a:gdLst/>
              <a:ahLst/>
              <a:cxnLst/>
              <a:rect l="l" t="t" r="r" b="b"/>
              <a:pathLst>
                <a:path w="2772490" h="271059">
                  <a:moveTo>
                    <a:pt x="29817" y="0"/>
                  </a:moveTo>
                  <a:lnTo>
                    <a:pt x="2742674" y="0"/>
                  </a:lnTo>
                  <a:cubicBezTo>
                    <a:pt x="2750582" y="0"/>
                    <a:pt x="2758166" y="3141"/>
                    <a:pt x="2763757" y="8733"/>
                  </a:cubicBezTo>
                  <a:cubicBezTo>
                    <a:pt x="2769349" y="14325"/>
                    <a:pt x="2772490" y="21909"/>
                    <a:pt x="2772490" y="29817"/>
                  </a:cubicBezTo>
                  <a:lnTo>
                    <a:pt x="2772490" y="241242"/>
                  </a:lnTo>
                  <a:cubicBezTo>
                    <a:pt x="2772490" y="257710"/>
                    <a:pt x="2759141" y="271059"/>
                    <a:pt x="2742674" y="271059"/>
                  </a:cubicBezTo>
                  <a:lnTo>
                    <a:pt x="29817" y="271059"/>
                  </a:lnTo>
                  <a:cubicBezTo>
                    <a:pt x="21909" y="271059"/>
                    <a:pt x="14325" y="267918"/>
                    <a:pt x="8733" y="262326"/>
                  </a:cubicBezTo>
                  <a:cubicBezTo>
                    <a:pt x="3141" y="256734"/>
                    <a:pt x="0" y="249150"/>
                    <a:pt x="0" y="241242"/>
                  </a:cubicBezTo>
                  <a:lnTo>
                    <a:pt x="0" y="29817"/>
                  </a:lnTo>
                  <a:cubicBezTo>
                    <a:pt x="0" y="21909"/>
                    <a:pt x="3141" y="14325"/>
                    <a:pt x="8733" y="8733"/>
                  </a:cubicBezTo>
                  <a:cubicBezTo>
                    <a:pt x="14325" y="3141"/>
                    <a:pt x="21909" y="0"/>
                    <a:pt x="29817" y="0"/>
                  </a:cubicBezTo>
                  <a:close/>
                </a:path>
              </a:pathLst>
            </a:custGeom>
            <a:solidFill>
              <a:srgbClr val="FAB087"/>
            </a:solidFill>
            <a:ln cap="rnd">
              <a:noFill/>
              <a:prstDash val="solid"/>
              <a:round/>
            </a:ln>
          </p:spPr>
          <p:txBody>
            <a:bodyPr/>
            <a:lstStyle/>
            <a:p>
              <a:endParaRPr lang="en-US"/>
            </a:p>
          </p:txBody>
        </p:sp>
        <p:sp>
          <p:nvSpPr>
            <p:cNvPr id="25" name="TextBox 25"/>
            <p:cNvSpPr txBox="1"/>
            <p:nvPr/>
          </p:nvSpPr>
          <p:spPr>
            <a:xfrm>
              <a:off x="0" y="-38100"/>
              <a:ext cx="2772490"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26" name="Group 26"/>
          <p:cNvGrpSpPr/>
          <p:nvPr/>
        </p:nvGrpSpPr>
        <p:grpSpPr>
          <a:xfrm>
            <a:off x="1325078" y="5686701"/>
            <a:ext cx="1294657" cy="1341041"/>
            <a:chOff x="0" y="0"/>
            <a:chExt cx="812800" cy="841921"/>
          </a:xfrm>
        </p:grpSpPr>
        <p:sp>
          <p:nvSpPr>
            <p:cNvPr id="27" name="Freeform 27"/>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8" name="TextBox 28"/>
            <p:cNvSpPr txBox="1"/>
            <p:nvPr/>
          </p:nvSpPr>
          <p:spPr>
            <a:xfrm>
              <a:off x="76200" y="12255"/>
              <a:ext cx="660400" cy="750736"/>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3</a:t>
              </a:r>
            </a:p>
          </p:txBody>
        </p:sp>
      </p:grpSp>
      <p:sp>
        <p:nvSpPr>
          <p:cNvPr id="29" name="TextBox 29"/>
          <p:cNvSpPr txBox="1"/>
          <p:nvPr/>
        </p:nvSpPr>
        <p:spPr>
          <a:xfrm>
            <a:off x="3286619" y="3179635"/>
            <a:ext cx="12077034" cy="1222165"/>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VẼ BIỂU ĐỒ MAV( ĐƯỜNG TRUNG BÌNH ĐỘNG)</a:t>
            </a:r>
          </a:p>
          <a:p>
            <a:pPr algn="ctr">
              <a:lnSpc>
                <a:spcPts val="4830"/>
              </a:lnSpc>
            </a:pPr>
            <a:endParaRPr lang="en-US" sz="4025">
              <a:solidFill>
                <a:srgbClr val="FFFFFF"/>
              </a:solidFill>
              <a:latin typeface="Quicksand Bold"/>
            </a:endParaRPr>
          </a:p>
        </p:txBody>
      </p:sp>
      <p:sp>
        <p:nvSpPr>
          <p:cNvPr id="30" name="TextBox 30"/>
          <p:cNvSpPr txBox="1"/>
          <p:nvPr/>
        </p:nvSpPr>
        <p:spPr>
          <a:xfrm>
            <a:off x="3677056" y="4580724"/>
            <a:ext cx="12299989" cy="1219200"/>
          </a:xfrm>
          <a:prstGeom prst="rect">
            <a:avLst/>
          </a:prstGeom>
        </p:spPr>
        <p:txBody>
          <a:bodyPr lIns="0" tIns="0" rIns="0" bIns="0" rtlCol="0" anchor="t">
            <a:spAutoFit/>
          </a:bodyPr>
          <a:lstStyle/>
          <a:p>
            <a:pPr algn="l">
              <a:lnSpc>
                <a:spcPts val="4830"/>
              </a:lnSpc>
            </a:pPr>
            <a:r>
              <a:rPr lang="en-US" sz="4025">
                <a:solidFill>
                  <a:srgbClr val="FFFFFF"/>
                </a:solidFill>
                <a:latin typeface="Quicksand Bold"/>
              </a:rPr>
              <a:t>VẼ BIỂU ĐỒ EMA </a:t>
            </a:r>
          </a:p>
          <a:p>
            <a:pPr algn="l">
              <a:lnSpc>
                <a:spcPts val="4830"/>
              </a:lnSpc>
            </a:pPr>
            <a:endParaRPr lang="en-US" sz="4025">
              <a:solidFill>
                <a:srgbClr val="FFFFFF"/>
              </a:solidFill>
              <a:latin typeface="Quicksand Bold"/>
            </a:endParaRPr>
          </a:p>
        </p:txBody>
      </p:sp>
      <p:sp>
        <p:nvSpPr>
          <p:cNvPr id="31" name="TextBox 31"/>
          <p:cNvSpPr txBox="1"/>
          <p:nvPr/>
        </p:nvSpPr>
        <p:spPr>
          <a:xfrm>
            <a:off x="1417362" y="6028524"/>
            <a:ext cx="8798350" cy="1219200"/>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VẼ BIỂU ĐỒ MACD</a:t>
            </a:r>
          </a:p>
          <a:p>
            <a:pPr algn="l">
              <a:lnSpc>
                <a:spcPts val="4830"/>
              </a:lnSpc>
            </a:pPr>
            <a:endParaRPr lang="en-US" sz="4025">
              <a:solidFill>
                <a:srgbClr val="FFFFFF"/>
              </a:solidFill>
              <a:latin typeface="Quicksand Bold"/>
            </a:endParaRPr>
          </a:p>
        </p:txBody>
      </p:sp>
      <p:grpSp>
        <p:nvGrpSpPr>
          <p:cNvPr id="32" name="Group 32"/>
          <p:cNvGrpSpPr/>
          <p:nvPr/>
        </p:nvGrpSpPr>
        <p:grpSpPr>
          <a:xfrm>
            <a:off x="2780861" y="7160015"/>
            <a:ext cx="13242226" cy="1294657"/>
            <a:chOff x="0" y="0"/>
            <a:chExt cx="2772490" cy="271059"/>
          </a:xfrm>
        </p:grpSpPr>
        <p:sp>
          <p:nvSpPr>
            <p:cNvPr id="33" name="Freeform 33"/>
            <p:cNvSpPr/>
            <p:nvPr/>
          </p:nvSpPr>
          <p:spPr>
            <a:xfrm>
              <a:off x="0" y="0"/>
              <a:ext cx="2772490" cy="271059"/>
            </a:xfrm>
            <a:custGeom>
              <a:avLst/>
              <a:gdLst/>
              <a:ahLst/>
              <a:cxnLst/>
              <a:rect l="l" t="t" r="r" b="b"/>
              <a:pathLst>
                <a:path w="2772490" h="271059">
                  <a:moveTo>
                    <a:pt x="29817" y="0"/>
                  </a:moveTo>
                  <a:lnTo>
                    <a:pt x="2742674" y="0"/>
                  </a:lnTo>
                  <a:cubicBezTo>
                    <a:pt x="2750582" y="0"/>
                    <a:pt x="2758166" y="3141"/>
                    <a:pt x="2763757" y="8733"/>
                  </a:cubicBezTo>
                  <a:cubicBezTo>
                    <a:pt x="2769349" y="14325"/>
                    <a:pt x="2772490" y="21909"/>
                    <a:pt x="2772490" y="29817"/>
                  </a:cubicBezTo>
                  <a:lnTo>
                    <a:pt x="2772490" y="241242"/>
                  </a:lnTo>
                  <a:cubicBezTo>
                    <a:pt x="2772490" y="257710"/>
                    <a:pt x="2759141" y="271059"/>
                    <a:pt x="2742674" y="271059"/>
                  </a:cubicBezTo>
                  <a:lnTo>
                    <a:pt x="29817" y="271059"/>
                  </a:lnTo>
                  <a:cubicBezTo>
                    <a:pt x="21909" y="271059"/>
                    <a:pt x="14325" y="267918"/>
                    <a:pt x="8733" y="262326"/>
                  </a:cubicBezTo>
                  <a:cubicBezTo>
                    <a:pt x="3141" y="256734"/>
                    <a:pt x="0" y="249150"/>
                    <a:pt x="0" y="241242"/>
                  </a:cubicBezTo>
                  <a:lnTo>
                    <a:pt x="0" y="29817"/>
                  </a:lnTo>
                  <a:cubicBezTo>
                    <a:pt x="0" y="21909"/>
                    <a:pt x="3141" y="14325"/>
                    <a:pt x="8733" y="8733"/>
                  </a:cubicBezTo>
                  <a:cubicBezTo>
                    <a:pt x="14325" y="3141"/>
                    <a:pt x="21909" y="0"/>
                    <a:pt x="29817" y="0"/>
                  </a:cubicBezTo>
                  <a:close/>
                </a:path>
              </a:pathLst>
            </a:custGeom>
            <a:solidFill>
              <a:srgbClr val="FAB087"/>
            </a:solidFill>
            <a:ln cap="rnd">
              <a:noFill/>
              <a:prstDash val="solid"/>
              <a:round/>
            </a:ln>
          </p:spPr>
          <p:txBody>
            <a:bodyPr/>
            <a:lstStyle/>
            <a:p>
              <a:endParaRPr lang="en-US"/>
            </a:p>
          </p:txBody>
        </p:sp>
        <p:sp>
          <p:nvSpPr>
            <p:cNvPr id="34" name="TextBox 34"/>
            <p:cNvSpPr txBox="1"/>
            <p:nvPr/>
          </p:nvSpPr>
          <p:spPr>
            <a:xfrm>
              <a:off x="0" y="-38100"/>
              <a:ext cx="2772490"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35" name="Group 35"/>
          <p:cNvGrpSpPr/>
          <p:nvPr/>
        </p:nvGrpSpPr>
        <p:grpSpPr>
          <a:xfrm>
            <a:off x="1325078" y="7142042"/>
            <a:ext cx="1294657" cy="129465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087"/>
            </a:solidFill>
          </p:spPr>
          <p:txBody>
            <a:bodyPr/>
            <a:lstStyle/>
            <a:p>
              <a:endParaRPr lang="en-US"/>
            </a:p>
          </p:txBody>
        </p:sp>
        <p:sp>
          <p:nvSpPr>
            <p:cNvPr id="37" name="TextBox 37"/>
            <p:cNvSpPr txBox="1"/>
            <p:nvPr/>
          </p:nvSpPr>
          <p:spPr>
            <a:xfrm>
              <a:off x="76200" y="9525"/>
              <a:ext cx="660400" cy="727075"/>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4</a:t>
              </a:r>
            </a:p>
          </p:txBody>
        </p:sp>
      </p:grpSp>
      <p:sp>
        <p:nvSpPr>
          <p:cNvPr id="38" name="TextBox 38"/>
          <p:cNvSpPr txBox="1"/>
          <p:nvPr/>
        </p:nvSpPr>
        <p:spPr>
          <a:xfrm>
            <a:off x="1074743" y="7571574"/>
            <a:ext cx="8798350" cy="1219200"/>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VẼ BIỂU ĐỒ RSI</a:t>
            </a:r>
          </a:p>
          <a:p>
            <a:pPr algn="l">
              <a:lnSpc>
                <a:spcPts val="4830"/>
              </a:lnSpc>
            </a:pPr>
            <a:endParaRPr lang="en-US" sz="4025">
              <a:solidFill>
                <a:srgbClr val="FFFFFF"/>
              </a:solidFill>
              <a:latin typeface="Quicksand Bold"/>
            </a:endParaRPr>
          </a:p>
        </p:txBody>
      </p:sp>
      <p:grpSp>
        <p:nvGrpSpPr>
          <p:cNvPr id="39" name="Group 39"/>
          <p:cNvGrpSpPr/>
          <p:nvPr/>
        </p:nvGrpSpPr>
        <p:grpSpPr>
          <a:xfrm>
            <a:off x="2734818" y="8672670"/>
            <a:ext cx="13242226" cy="1294657"/>
            <a:chOff x="0" y="0"/>
            <a:chExt cx="2772490" cy="271059"/>
          </a:xfrm>
        </p:grpSpPr>
        <p:sp>
          <p:nvSpPr>
            <p:cNvPr id="40" name="Freeform 40"/>
            <p:cNvSpPr/>
            <p:nvPr/>
          </p:nvSpPr>
          <p:spPr>
            <a:xfrm>
              <a:off x="0" y="0"/>
              <a:ext cx="2772490" cy="271059"/>
            </a:xfrm>
            <a:custGeom>
              <a:avLst/>
              <a:gdLst/>
              <a:ahLst/>
              <a:cxnLst/>
              <a:rect l="l" t="t" r="r" b="b"/>
              <a:pathLst>
                <a:path w="2772490" h="271059">
                  <a:moveTo>
                    <a:pt x="29817" y="0"/>
                  </a:moveTo>
                  <a:lnTo>
                    <a:pt x="2742674" y="0"/>
                  </a:lnTo>
                  <a:cubicBezTo>
                    <a:pt x="2750582" y="0"/>
                    <a:pt x="2758166" y="3141"/>
                    <a:pt x="2763757" y="8733"/>
                  </a:cubicBezTo>
                  <a:cubicBezTo>
                    <a:pt x="2769349" y="14325"/>
                    <a:pt x="2772490" y="21909"/>
                    <a:pt x="2772490" y="29817"/>
                  </a:cubicBezTo>
                  <a:lnTo>
                    <a:pt x="2772490" y="241242"/>
                  </a:lnTo>
                  <a:cubicBezTo>
                    <a:pt x="2772490" y="257710"/>
                    <a:pt x="2759141" y="271059"/>
                    <a:pt x="2742674" y="271059"/>
                  </a:cubicBezTo>
                  <a:lnTo>
                    <a:pt x="29817" y="271059"/>
                  </a:lnTo>
                  <a:cubicBezTo>
                    <a:pt x="21909" y="271059"/>
                    <a:pt x="14325" y="267918"/>
                    <a:pt x="8733" y="262326"/>
                  </a:cubicBezTo>
                  <a:cubicBezTo>
                    <a:pt x="3141" y="256734"/>
                    <a:pt x="0" y="249150"/>
                    <a:pt x="0" y="241242"/>
                  </a:cubicBezTo>
                  <a:lnTo>
                    <a:pt x="0" y="29817"/>
                  </a:lnTo>
                  <a:cubicBezTo>
                    <a:pt x="0" y="21909"/>
                    <a:pt x="3141" y="14325"/>
                    <a:pt x="8733" y="8733"/>
                  </a:cubicBezTo>
                  <a:cubicBezTo>
                    <a:pt x="14325" y="3141"/>
                    <a:pt x="21909" y="0"/>
                    <a:pt x="29817" y="0"/>
                  </a:cubicBezTo>
                  <a:close/>
                </a:path>
              </a:pathLst>
            </a:custGeom>
            <a:solidFill>
              <a:srgbClr val="FAB087"/>
            </a:solidFill>
            <a:ln cap="rnd">
              <a:noFill/>
              <a:prstDash val="solid"/>
              <a:round/>
            </a:ln>
          </p:spPr>
          <p:txBody>
            <a:bodyPr/>
            <a:lstStyle/>
            <a:p>
              <a:endParaRPr lang="en-US"/>
            </a:p>
          </p:txBody>
        </p:sp>
        <p:sp>
          <p:nvSpPr>
            <p:cNvPr id="41" name="TextBox 41"/>
            <p:cNvSpPr txBox="1"/>
            <p:nvPr/>
          </p:nvSpPr>
          <p:spPr>
            <a:xfrm>
              <a:off x="0" y="-38100"/>
              <a:ext cx="2772490" cy="309159"/>
            </a:xfrm>
            <a:prstGeom prst="rect">
              <a:avLst/>
            </a:prstGeom>
          </p:spPr>
          <p:txBody>
            <a:bodyPr lIns="63904" tIns="63904" rIns="63904" bIns="63904" rtlCol="0" anchor="ctr"/>
            <a:lstStyle/>
            <a:p>
              <a:pPr algn="ctr">
                <a:lnSpc>
                  <a:spcPts val="2659"/>
                </a:lnSpc>
                <a:spcBef>
                  <a:spcPct val="0"/>
                </a:spcBef>
              </a:pPr>
              <a:endParaRPr/>
            </a:p>
          </p:txBody>
        </p:sp>
      </p:grpSp>
      <p:grpSp>
        <p:nvGrpSpPr>
          <p:cNvPr id="42" name="Group 42"/>
          <p:cNvGrpSpPr/>
          <p:nvPr/>
        </p:nvGrpSpPr>
        <p:grpSpPr>
          <a:xfrm>
            <a:off x="1279035" y="8654697"/>
            <a:ext cx="1294657" cy="1294657"/>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087"/>
            </a:solidFill>
          </p:spPr>
          <p:txBody>
            <a:bodyPr/>
            <a:lstStyle/>
            <a:p>
              <a:endParaRPr lang="en-US"/>
            </a:p>
          </p:txBody>
        </p:sp>
        <p:sp>
          <p:nvSpPr>
            <p:cNvPr id="44" name="TextBox 44"/>
            <p:cNvSpPr txBox="1"/>
            <p:nvPr/>
          </p:nvSpPr>
          <p:spPr>
            <a:xfrm>
              <a:off x="76200" y="9525"/>
              <a:ext cx="660400" cy="727075"/>
            </a:xfrm>
            <a:prstGeom prst="rect">
              <a:avLst/>
            </a:prstGeom>
          </p:spPr>
          <p:txBody>
            <a:bodyPr lIns="63904" tIns="63904" rIns="63904" bIns="63904" rtlCol="0" anchor="ctr"/>
            <a:lstStyle/>
            <a:p>
              <a:pPr algn="ctr">
                <a:lnSpc>
                  <a:spcPts val="5039"/>
                </a:lnSpc>
              </a:pPr>
              <a:r>
                <a:rPr lang="en-US" sz="3599">
                  <a:solidFill>
                    <a:srgbClr val="FFFFFF"/>
                  </a:solidFill>
                  <a:latin typeface="More Sugar"/>
                </a:rPr>
                <a:t>5</a:t>
              </a:r>
            </a:p>
          </p:txBody>
        </p:sp>
      </p:grpSp>
      <p:sp>
        <p:nvSpPr>
          <p:cNvPr id="45" name="TextBox 45"/>
          <p:cNvSpPr txBox="1"/>
          <p:nvPr/>
        </p:nvSpPr>
        <p:spPr>
          <a:xfrm>
            <a:off x="1926364" y="9015199"/>
            <a:ext cx="8798350" cy="609600"/>
          </a:xfrm>
          <a:prstGeom prst="rect">
            <a:avLst/>
          </a:prstGeom>
        </p:spPr>
        <p:txBody>
          <a:bodyPr lIns="0" tIns="0" rIns="0" bIns="0" rtlCol="0" anchor="t">
            <a:spAutoFit/>
          </a:bodyPr>
          <a:lstStyle/>
          <a:p>
            <a:pPr algn="ctr">
              <a:lnSpc>
                <a:spcPts val="4830"/>
              </a:lnSpc>
            </a:pPr>
            <a:r>
              <a:rPr lang="en-US" sz="4025">
                <a:solidFill>
                  <a:srgbClr val="FFFFFF"/>
                </a:solidFill>
                <a:latin typeface="Quicksand Bold"/>
              </a:rPr>
              <a:t>PHÂN TÍCH XU HƯỚNG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74" r="-1074"/>
            </a:stretch>
          </a:blipFill>
        </p:spPr>
        <p:txBody>
          <a:bodyPr/>
          <a:lstStyle/>
          <a:p>
            <a:endParaRPr lang="en-US"/>
          </a:p>
        </p:txBody>
      </p:sp>
      <p:grpSp>
        <p:nvGrpSpPr>
          <p:cNvPr id="3" name="Group 3"/>
          <p:cNvGrpSpPr/>
          <p:nvPr/>
        </p:nvGrpSpPr>
        <p:grpSpPr>
          <a:xfrm>
            <a:off x="9451852" y="3613004"/>
            <a:ext cx="8619537" cy="1341363"/>
            <a:chOff x="0" y="0"/>
            <a:chExt cx="11492715" cy="1788484"/>
          </a:xfrm>
        </p:grpSpPr>
        <p:grpSp>
          <p:nvGrpSpPr>
            <p:cNvPr id="4" name="Group 4"/>
            <p:cNvGrpSpPr/>
            <p:nvPr/>
          </p:nvGrpSpPr>
          <p:grpSpPr>
            <a:xfrm>
              <a:off x="0" y="0"/>
              <a:ext cx="11492715" cy="1788484"/>
              <a:chOff x="0" y="0"/>
              <a:chExt cx="1624676" cy="252830"/>
            </a:xfrm>
          </p:grpSpPr>
          <p:sp>
            <p:nvSpPr>
              <p:cNvPr id="5" name="Freeform 5"/>
              <p:cNvSpPr/>
              <p:nvPr/>
            </p:nvSpPr>
            <p:spPr>
              <a:xfrm>
                <a:off x="0" y="0"/>
                <a:ext cx="1624676" cy="252830"/>
              </a:xfrm>
              <a:custGeom>
                <a:avLst/>
                <a:gdLst/>
                <a:ahLst/>
                <a:cxnLst/>
                <a:rect l="l" t="t" r="r" b="b"/>
                <a:pathLst>
                  <a:path w="1624676" h="252830">
                    <a:moveTo>
                      <a:pt x="89818" y="0"/>
                    </a:moveTo>
                    <a:lnTo>
                      <a:pt x="1534857" y="0"/>
                    </a:lnTo>
                    <a:cubicBezTo>
                      <a:pt x="1558679" y="0"/>
                      <a:pt x="1581524" y="9463"/>
                      <a:pt x="1598369" y="26307"/>
                    </a:cubicBezTo>
                    <a:cubicBezTo>
                      <a:pt x="1615213" y="43151"/>
                      <a:pt x="1624676" y="65997"/>
                      <a:pt x="1624676" y="89818"/>
                    </a:cubicBezTo>
                    <a:lnTo>
                      <a:pt x="1624676" y="163012"/>
                    </a:lnTo>
                    <a:cubicBezTo>
                      <a:pt x="1624676" y="212617"/>
                      <a:pt x="1584463" y="252830"/>
                      <a:pt x="1534857" y="252830"/>
                    </a:cubicBezTo>
                    <a:lnTo>
                      <a:pt x="89818" y="252830"/>
                    </a:lnTo>
                    <a:cubicBezTo>
                      <a:pt x="40213" y="252830"/>
                      <a:pt x="0" y="212617"/>
                      <a:pt x="0" y="163012"/>
                    </a:cubicBezTo>
                    <a:lnTo>
                      <a:pt x="0" y="89818"/>
                    </a:lnTo>
                    <a:cubicBezTo>
                      <a:pt x="0" y="40213"/>
                      <a:pt x="40213" y="0"/>
                      <a:pt x="89818" y="0"/>
                    </a:cubicBezTo>
                    <a:close/>
                  </a:path>
                </a:pathLst>
              </a:custGeom>
              <a:solidFill>
                <a:srgbClr val="814699"/>
              </a:solidFill>
              <a:ln cap="rnd">
                <a:noFill/>
                <a:prstDash val="solid"/>
                <a:round/>
              </a:ln>
            </p:spPr>
            <p:txBody>
              <a:bodyPr/>
              <a:lstStyle/>
              <a:p>
                <a:endParaRPr lang="en-US"/>
              </a:p>
            </p:txBody>
          </p:sp>
          <p:sp>
            <p:nvSpPr>
              <p:cNvPr id="6" name="TextBox 6"/>
              <p:cNvSpPr txBox="1"/>
              <p:nvPr/>
            </p:nvSpPr>
            <p:spPr>
              <a:xfrm>
                <a:off x="0" y="-28575"/>
                <a:ext cx="1624676" cy="281405"/>
              </a:xfrm>
              <a:prstGeom prst="rect">
                <a:avLst/>
              </a:prstGeom>
            </p:spPr>
            <p:txBody>
              <a:bodyPr lIns="67161" tIns="67161" rIns="67161" bIns="67161" rtlCol="0" anchor="ctr"/>
              <a:lstStyle/>
              <a:p>
                <a:pPr algn="ctr">
                  <a:lnSpc>
                    <a:spcPts val="2660"/>
                  </a:lnSpc>
                  <a:spcBef>
                    <a:spcPct val="0"/>
                  </a:spcBef>
                </a:pPr>
                <a:endParaRPr/>
              </a:p>
            </p:txBody>
          </p:sp>
        </p:grpSp>
        <p:sp>
          <p:nvSpPr>
            <p:cNvPr id="7" name="TextBox 7"/>
            <p:cNvSpPr txBox="1"/>
            <p:nvPr/>
          </p:nvSpPr>
          <p:spPr>
            <a:xfrm>
              <a:off x="1863618" y="420071"/>
              <a:ext cx="8515198" cy="787396"/>
            </a:xfrm>
            <a:prstGeom prst="rect">
              <a:avLst/>
            </a:prstGeom>
          </p:spPr>
          <p:txBody>
            <a:bodyPr lIns="0" tIns="0" rIns="0" bIns="0" rtlCol="0" anchor="t">
              <a:spAutoFit/>
            </a:bodyPr>
            <a:lstStyle/>
            <a:p>
              <a:pPr algn="ctr">
                <a:lnSpc>
                  <a:spcPts val="5004"/>
                </a:lnSpc>
                <a:spcBef>
                  <a:spcPct val="0"/>
                </a:spcBef>
              </a:pPr>
              <a:r>
                <a:rPr lang="en-US" sz="3574">
                  <a:solidFill>
                    <a:srgbClr val="FFFFFF"/>
                  </a:solidFill>
                  <a:latin typeface="Quicksand"/>
                </a:rPr>
                <a:t>T9 NĂM 2018 -&gt; T3 NĂM 2024</a:t>
              </a:r>
            </a:p>
          </p:txBody>
        </p:sp>
      </p:grpSp>
      <p:grpSp>
        <p:nvGrpSpPr>
          <p:cNvPr id="8" name="Group 8"/>
          <p:cNvGrpSpPr/>
          <p:nvPr/>
        </p:nvGrpSpPr>
        <p:grpSpPr>
          <a:xfrm>
            <a:off x="9451852" y="5513623"/>
            <a:ext cx="8619537" cy="1341363"/>
            <a:chOff x="0" y="0"/>
            <a:chExt cx="11492715" cy="1788484"/>
          </a:xfrm>
        </p:grpSpPr>
        <p:grpSp>
          <p:nvGrpSpPr>
            <p:cNvPr id="9" name="Group 9"/>
            <p:cNvGrpSpPr/>
            <p:nvPr/>
          </p:nvGrpSpPr>
          <p:grpSpPr>
            <a:xfrm>
              <a:off x="0" y="0"/>
              <a:ext cx="11492715" cy="1788484"/>
              <a:chOff x="0" y="0"/>
              <a:chExt cx="1624676" cy="252830"/>
            </a:xfrm>
          </p:grpSpPr>
          <p:sp>
            <p:nvSpPr>
              <p:cNvPr id="10" name="Freeform 10"/>
              <p:cNvSpPr/>
              <p:nvPr/>
            </p:nvSpPr>
            <p:spPr>
              <a:xfrm>
                <a:off x="0" y="0"/>
                <a:ext cx="1624676" cy="252830"/>
              </a:xfrm>
              <a:custGeom>
                <a:avLst/>
                <a:gdLst/>
                <a:ahLst/>
                <a:cxnLst/>
                <a:rect l="l" t="t" r="r" b="b"/>
                <a:pathLst>
                  <a:path w="1624676" h="252830">
                    <a:moveTo>
                      <a:pt x="89818" y="0"/>
                    </a:moveTo>
                    <a:lnTo>
                      <a:pt x="1534857" y="0"/>
                    </a:lnTo>
                    <a:cubicBezTo>
                      <a:pt x="1558679" y="0"/>
                      <a:pt x="1581524" y="9463"/>
                      <a:pt x="1598369" y="26307"/>
                    </a:cubicBezTo>
                    <a:cubicBezTo>
                      <a:pt x="1615213" y="43151"/>
                      <a:pt x="1624676" y="65997"/>
                      <a:pt x="1624676" y="89818"/>
                    </a:cubicBezTo>
                    <a:lnTo>
                      <a:pt x="1624676" y="163012"/>
                    </a:lnTo>
                    <a:cubicBezTo>
                      <a:pt x="1624676" y="212617"/>
                      <a:pt x="1584463" y="252830"/>
                      <a:pt x="1534857" y="252830"/>
                    </a:cubicBezTo>
                    <a:lnTo>
                      <a:pt x="89818" y="252830"/>
                    </a:lnTo>
                    <a:cubicBezTo>
                      <a:pt x="40213" y="252830"/>
                      <a:pt x="0" y="212617"/>
                      <a:pt x="0" y="163012"/>
                    </a:cubicBezTo>
                    <a:lnTo>
                      <a:pt x="0" y="89818"/>
                    </a:lnTo>
                    <a:cubicBezTo>
                      <a:pt x="0" y="40213"/>
                      <a:pt x="40213" y="0"/>
                      <a:pt x="89818" y="0"/>
                    </a:cubicBezTo>
                    <a:close/>
                  </a:path>
                </a:pathLst>
              </a:custGeom>
              <a:solidFill>
                <a:srgbClr val="814699"/>
              </a:solidFill>
              <a:ln cap="rnd">
                <a:noFill/>
                <a:prstDash val="solid"/>
                <a:round/>
              </a:ln>
            </p:spPr>
            <p:txBody>
              <a:bodyPr/>
              <a:lstStyle/>
              <a:p>
                <a:endParaRPr lang="en-US"/>
              </a:p>
            </p:txBody>
          </p:sp>
          <p:sp>
            <p:nvSpPr>
              <p:cNvPr id="11" name="TextBox 11"/>
              <p:cNvSpPr txBox="1"/>
              <p:nvPr/>
            </p:nvSpPr>
            <p:spPr>
              <a:xfrm>
                <a:off x="0" y="-28575"/>
                <a:ext cx="1624676" cy="281405"/>
              </a:xfrm>
              <a:prstGeom prst="rect">
                <a:avLst/>
              </a:prstGeom>
            </p:spPr>
            <p:txBody>
              <a:bodyPr lIns="67161" tIns="67161" rIns="67161" bIns="67161" rtlCol="0" anchor="ctr"/>
              <a:lstStyle/>
              <a:p>
                <a:pPr algn="ctr">
                  <a:lnSpc>
                    <a:spcPts val="2660"/>
                  </a:lnSpc>
                  <a:spcBef>
                    <a:spcPct val="0"/>
                  </a:spcBef>
                </a:pPr>
                <a:endParaRPr/>
              </a:p>
            </p:txBody>
          </p:sp>
        </p:grpSp>
        <p:sp>
          <p:nvSpPr>
            <p:cNvPr id="12" name="TextBox 12"/>
            <p:cNvSpPr txBox="1"/>
            <p:nvPr/>
          </p:nvSpPr>
          <p:spPr>
            <a:xfrm>
              <a:off x="1863618" y="420071"/>
              <a:ext cx="8515198" cy="787396"/>
            </a:xfrm>
            <a:prstGeom prst="rect">
              <a:avLst/>
            </a:prstGeom>
          </p:spPr>
          <p:txBody>
            <a:bodyPr lIns="0" tIns="0" rIns="0" bIns="0" rtlCol="0" anchor="t">
              <a:spAutoFit/>
            </a:bodyPr>
            <a:lstStyle/>
            <a:p>
              <a:pPr algn="ctr">
                <a:lnSpc>
                  <a:spcPts val="5004"/>
                </a:lnSpc>
                <a:spcBef>
                  <a:spcPct val="0"/>
                </a:spcBef>
              </a:pPr>
              <a:r>
                <a:rPr lang="en-US" sz="3574">
                  <a:solidFill>
                    <a:srgbClr val="FFFFFF"/>
                  </a:solidFill>
                  <a:latin typeface="Quicksand"/>
                </a:rPr>
                <a:t>16 CỘT VÀ 2148 DÒNG</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785033">
            <a:off x="15369636" y="7667233"/>
            <a:ext cx="1028556" cy="1773373"/>
          </a:xfrm>
          <a:custGeom>
            <a:avLst/>
            <a:gdLst/>
            <a:ahLst/>
            <a:cxnLst/>
            <a:rect l="l" t="t" r="r" b="b"/>
            <a:pathLst>
              <a:path w="1028556" h="1773373">
                <a:moveTo>
                  <a:pt x="0" y="0"/>
                </a:moveTo>
                <a:lnTo>
                  <a:pt x="1028557" y="0"/>
                </a:lnTo>
                <a:lnTo>
                  <a:pt x="1028557" y="1773374"/>
                </a:lnTo>
                <a:lnTo>
                  <a:pt x="0" y="1773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732322" y="2805296"/>
            <a:ext cx="592757" cy="5927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244112" y="9155785"/>
            <a:ext cx="6342496" cy="7324976"/>
            <a:chOff x="0" y="0"/>
            <a:chExt cx="703781" cy="812800"/>
          </a:xfrm>
        </p:grpSpPr>
        <p:sp>
          <p:nvSpPr>
            <p:cNvPr id="11" name="Freeform 11"/>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5BA698"/>
            </a:solidFill>
          </p:spPr>
          <p:txBody>
            <a:bodyPr/>
            <a:lstStyle/>
            <a:p>
              <a:endParaRPr lang="en-US"/>
            </a:p>
          </p:txBody>
        </p:sp>
        <p:sp>
          <p:nvSpPr>
            <p:cNvPr id="12" name="TextBox 12"/>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16" name="Group 16"/>
          <p:cNvGrpSpPr/>
          <p:nvPr/>
        </p:nvGrpSpPr>
        <p:grpSpPr>
          <a:xfrm>
            <a:off x="159157" y="392611"/>
            <a:ext cx="11600126" cy="1484482"/>
            <a:chOff x="0" y="0"/>
            <a:chExt cx="3900712" cy="499179"/>
          </a:xfrm>
        </p:grpSpPr>
        <p:sp>
          <p:nvSpPr>
            <p:cNvPr id="17" name="Freeform 17"/>
            <p:cNvSpPr/>
            <p:nvPr/>
          </p:nvSpPr>
          <p:spPr>
            <a:xfrm>
              <a:off x="0" y="0"/>
              <a:ext cx="3900712" cy="499179"/>
            </a:xfrm>
            <a:custGeom>
              <a:avLst/>
              <a:gdLst/>
              <a:ahLst/>
              <a:cxnLst/>
              <a:rect l="l" t="t" r="r" b="b"/>
              <a:pathLst>
                <a:path w="3900712" h="499179">
                  <a:moveTo>
                    <a:pt x="34037" y="0"/>
                  </a:moveTo>
                  <a:lnTo>
                    <a:pt x="3866674" y="0"/>
                  </a:lnTo>
                  <a:cubicBezTo>
                    <a:pt x="3875702" y="0"/>
                    <a:pt x="3884359" y="3586"/>
                    <a:pt x="3890743" y="9969"/>
                  </a:cubicBezTo>
                  <a:cubicBezTo>
                    <a:pt x="3897126" y="16353"/>
                    <a:pt x="3900712" y="25010"/>
                    <a:pt x="3900712" y="34037"/>
                  </a:cubicBezTo>
                  <a:lnTo>
                    <a:pt x="3900712" y="465142"/>
                  </a:lnTo>
                  <a:cubicBezTo>
                    <a:pt x="3900712" y="474169"/>
                    <a:pt x="3897126" y="482826"/>
                    <a:pt x="3890743" y="489210"/>
                  </a:cubicBezTo>
                  <a:cubicBezTo>
                    <a:pt x="3884359" y="495593"/>
                    <a:pt x="3875702" y="499179"/>
                    <a:pt x="3866674" y="499179"/>
                  </a:cubicBezTo>
                  <a:lnTo>
                    <a:pt x="34037" y="499179"/>
                  </a:lnTo>
                  <a:cubicBezTo>
                    <a:pt x="15239" y="499179"/>
                    <a:pt x="0" y="483940"/>
                    <a:pt x="0" y="465142"/>
                  </a:cubicBezTo>
                  <a:lnTo>
                    <a:pt x="0" y="34037"/>
                  </a:lnTo>
                  <a:cubicBezTo>
                    <a:pt x="0" y="15239"/>
                    <a:pt x="15239" y="0"/>
                    <a:pt x="34037" y="0"/>
                  </a:cubicBezTo>
                  <a:close/>
                </a:path>
              </a:pathLst>
            </a:custGeom>
            <a:solidFill>
              <a:srgbClr val="F8E7D7"/>
            </a:solidFill>
            <a:ln cap="rnd">
              <a:noFill/>
              <a:prstDash val="solid"/>
              <a:round/>
            </a:ln>
          </p:spPr>
          <p:txBody>
            <a:bodyPr/>
            <a:lstStyle/>
            <a:p>
              <a:endParaRPr lang="en-US"/>
            </a:p>
          </p:txBody>
        </p:sp>
        <p:sp>
          <p:nvSpPr>
            <p:cNvPr id="18" name="TextBox 18"/>
            <p:cNvSpPr txBox="1"/>
            <p:nvPr/>
          </p:nvSpPr>
          <p:spPr>
            <a:xfrm>
              <a:off x="0" y="-38100"/>
              <a:ext cx="3900712" cy="537279"/>
            </a:xfrm>
            <a:prstGeom prst="rect">
              <a:avLst/>
            </a:prstGeom>
          </p:spPr>
          <p:txBody>
            <a:bodyPr lIns="39788" tIns="39788" rIns="39788" bIns="39788" rtlCol="0" anchor="ctr"/>
            <a:lstStyle/>
            <a:p>
              <a:pPr algn="ctr">
                <a:lnSpc>
                  <a:spcPts val="2659"/>
                </a:lnSpc>
                <a:spcBef>
                  <a:spcPct val="0"/>
                </a:spcBef>
              </a:pPr>
              <a:endParaRPr/>
            </a:p>
          </p:txBody>
        </p:sp>
      </p:grpSp>
      <p:grpSp>
        <p:nvGrpSpPr>
          <p:cNvPr id="19" name="Group 19"/>
          <p:cNvGrpSpPr/>
          <p:nvPr/>
        </p:nvGrpSpPr>
        <p:grpSpPr>
          <a:xfrm>
            <a:off x="640038" y="597100"/>
            <a:ext cx="777324" cy="1204871"/>
            <a:chOff x="0" y="0"/>
            <a:chExt cx="261386" cy="405155"/>
          </a:xfrm>
        </p:grpSpPr>
        <p:sp>
          <p:nvSpPr>
            <p:cNvPr id="20" name="Freeform 20"/>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21" name="TextBox 21"/>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grpSp>
        <p:nvGrpSpPr>
          <p:cNvPr id="22" name="Group 22"/>
          <p:cNvGrpSpPr/>
          <p:nvPr/>
        </p:nvGrpSpPr>
        <p:grpSpPr>
          <a:xfrm>
            <a:off x="8042339" y="1471169"/>
            <a:ext cx="12077034" cy="2148061"/>
            <a:chOff x="180260" y="-242636"/>
            <a:chExt cx="16102712" cy="2864081"/>
          </a:xfrm>
        </p:grpSpPr>
        <p:grpSp>
          <p:nvGrpSpPr>
            <p:cNvPr id="23" name="Group 23"/>
            <p:cNvGrpSpPr/>
            <p:nvPr/>
          </p:nvGrpSpPr>
          <p:grpSpPr>
            <a:xfrm>
              <a:off x="4114294" y="-242636"/>
              <a:ext cx="8146003" cy="2864081"/>
              <a:chOff x="0" y="-38100"/>
              <a:chExt cx="1279130" cy="449734"/>
            </a:xfrm>
          </p:grpSpPr>
          <p:sp>
            <p:nvSpPr>
              <p:cNvPr id="24" name="Freeform 24"/>
              <p:cNvSpPr/>
              <p:nvPr/>
            </p:nvSpPr>
            <p:spPr>
              <a:xfrm>
                <a:off x="13919" y="140575"/>
                <a:ext cx="1265211" cy="271059"/>
              </a:xfrm>
              <a:custGeom>
                <a:avLst/>
                <a:gdLst/>
                <a:ahLst/>
                <a:cxnLst/>
                <a:rect l="l" t="t" r="r" b="b"/>
                <a:pathLst>
                  <a:path w="1265211" h="271059">
                    <a:moveTo>
                      <a:pt x="65338" y="0"/>
                    </a:moveTo>
                    <a:lnTo>
                      <a:pt x="1199873" y="0"/>
                    </a:lnTo>
                    <a:cubicBezTo>
                      <a:pt x="1235959" y="0"/>
                      <a:pt x="1265211" y="29253"/>
                      <a:pt x="1265211" y="65338"/>
                    </a:cubicBezTo>
                    <a:lnTo>
                      <a:pt x="1265211" y="205721"/>
                    </a:lnTo>
                    <a:cubicBezTo>
                      <a:pt x="1265211" y="241806"/>
                      <a:pt x="1235959" y="271059"/>
                      <a:pt x="1199873" y="271059"/>
                    </a:cubicBezTo>
                    <a:lnTo>
                      <a:pt x="65338" y="271059"/>
                    </a:lnTo>
                    <a:cubicBezTo>
                      <a:pt x="48009" y="271059"/>
                      <a:pt x="31390" y="264175"/>
                      <a:pt x="19137" y="251922"/>
                    </a:cubicBezTo>
                    <a:cubicBezTo>
                      <a:pt x="6884" y="239669"/>
                      <a:pt x="0" y="223050"/>
                      <a:pt x="0" y="205721"/>
                    </a:cubicBezTo>
                    <a:lnTo>
                      <a:pt x="0" y="65338"/>
                    </a:lnTo>
                    <a:cubicBezTo>
                      <a:pt x="0" y="48009"/>
                      <a:pt x="6884" y="31390"/>
                      <a:pt x="19137" y="19137"/>
                    </a:cubicBezTo>
                    <a:cubicBezTo>
                      <a:pt x="31390" y="6884"/>
                      <a:pt x="48009" y="0"/>
                      <a:pt x="65338" y="0"/>
                    </a:cubicBezTo>
                    <a:close/>
                  </a:path>
                </a:pathLst>
              </a:custGeom>
              <a:solidFill>
                <a:srgbClr val="FAB087"/>
              </a:solidFill>
              <a:ln cap="rnd">
                <a:noFill/>
                <a:prstDash val="solid"/>
                <a:round/>
              </a:ln>
            </p:spPr>
            <p:txBody>
              <a:bodyPr/>
              <a:lstStyle/>
              <a:p>
                <a:endParaRPr lang="en-US"/>
              </a:p>
            </p:txBody>
          </p:sp>
          <p:sp>
            <p:nvSpPr>
              <p:cNvPr id="25" name="TextBox 25"/>
              <p:cNvSpPr txBox="1"/>
              <p:nvPr/>
            </p:nvSpPr>
            <p:spPr>
              <a:xfrm>
                <a:off x="0" y="-38100"/>
                <a:ext cx="1265211" cy="309159"/>
              </a:xfrm>
              <a:prstGeom prst="rect">
                <a:avLst/>
              </a:prstGeom>
            </p:spPr>
            <p:txBody>
              <a:bodyPr lIns="63904" tIns="63904" rIns="63904" bIns="63904" rtlCol="0" anchor="ctr"/>
              <a:lstStyle/>
              <a:p>
                <a:pPr algn="ctr">
                  <a:lnSpc>
                    <a:spcPts val="2659"/>
                  </a:lnSpc>
                  <a:spcBef>
                    <a:spcPct val="0"/>
                  </a:spcBef>
                </a:pPr>
                <a:endParaRPr/>
              </a:p>
            </p:txBody>
          </p:sp>
        </p:grpSp>
        <p:sp>
          <p:nvSpPr>
            <p:cNvPr id="26" name="TextBox 26"/>
            <p:cNvSpPr txBox="1"/>
            <p:nvPr/>
          </p:nvSpPr>
          <p:spPr>
            <a:xfrm>
              <a:off x="180260" y="1318820"/>
              <a:ext cx="16102712" cy="814777"/>
            </a:xfrm>
            <a:prstGeom prst="rect">
              <a:avLst/>
            </a:prstGeom>
          </p:spPr>
          <p:txBody>
            <a:bodyPr lIns="0" tIns="0" rIns="0" bIns="0" rtlCol="0" anchor="t">
              <a:spAutoFit/>
            </a:bodyPr>
            <a:lstStyle/>
            <a:p>
              <a:pPr algn="ctr">
                <a:lnSpc>
                  <a:spcPts val="4830"/>
                </a:lnSpc>
              </a:pPr>
              <a:r>
                <a:rPr lang="en-US" sz="4025" dirty="0">
                  <a:solidFill>
                    <a:srgbClr val="FFFFFF"/>
                  </a:solidFill>
                  <a:latin typeface="Quicksand"/>
                </a:rPr>
                <a:t>ĐỌC DATA FRAME</a:t>
              </a:r>
            </a:p>
          </p:txBody>
        </p:sp>
      </p:grpSp>
      <p:sp>
        <p:nvSpPr>
          <p:cNvPr id="27" name="Freeform 27"/>
          <p:cNvSpPr/>
          <p:nvPr/>
        </p:nvSpPr>
        <p:spPr>
          <a:xfrm>
            <a:off x="618705" y="2668119"/>
            <a:ext cx="6908158" cy="7198130"/>
          </a:xfrm>
          <a:custGeom>
            <a:avLst/>
            <a:gdLst/>
            <a:ahLst/>
            <a:cxnLst/>
            <a:rect l="l" t="t" r="r" b="b"/>
            <a:pathLst>
              <a:path w="6908158" h="7198130">
                <a:moveTo>
                  <a:pt x="0" y="0"/>
                </a:moveTo>
                <a:lnTo>
                  <a:pt x="6908158" y="0"/>
                </a:lnTo>
                <a:lnTo>
                  <a:pt x="6908158" y="7198130"/>
                </a:lnTo>
                <a:lnTo>
                  <a:pt x="0" y="7198130"/>
                </a:lnTo>
                <a:lnTo>
                  <a:pt x="0" y="0"/>
                </a:lnTo>
                <a:close/>
              </a:path>
            </a:pathLst>
          </a:custGeom>
          <a:blipFill>
            <a:blip r:embed="rId4"/>
            <a:stretch>
              <a:fillRect/>
            </a:stretch>
          </a:blipFill>
        </p:spPr>
        <p:txBody>
          <a:bodyPr/>
          <a:lstStyle/>
          <a:p>
            <a:endParaRPr lang="en-US"/>
          </a:p>
        </p:txBody>
      </p:sp>
      <p:sp>
        <p:nvSpPr>
          <p:cNvPr id="28" name="Freeform 28"/>
          <p:cNvSpPr/>
          <p:nvPr/>
        </p:nvSpPr>
        <p:spPr>
          <a:xfrm>
            <a:off x="7907144" y="4391764"/>
            <a:ext cx="9388790" cy="2609664"/>
          </a:xfrm>
          <a:custGeom>
            <a:avLst/>
            <a:gdLst/>
            <a:ahLst/>
            <a:cxnLst/>
            <a:rect l="l" t="t" r="r" b="b"/>
            <a:pathLst>
              <a:path w="9388790" h="2609664">
                <a:moveTo>
                  <a:pt x="0" y="0"/>
                </a:moveTo>
                <a:lnTo>
                  <a:pt x="9388789" y="0"/>
                </a:lnTo>
                <a:lnTo>
                  <a:pt x="9388789" y="2609664"/>
                </a:lnTo>
                <a:lnTo>
                  <a:pt x="0" y="2609664"/>
                </a:lnTo>
                <a:lnTo>
                  <a:pt x="0" y="0"/>
                </a:lnTo>
                <a:close/>
              </a:path>
            </a:pathLst>
          </a:custGeom>
          <a:blipFill>
            <a:blip r:embed="rId5"/>
            <a:stretch>
              <a:fillRect/>
            </a:stretch>
          </a:blipFill>
        </p:spPr>
        <p:txBody>
          <a:bodyPr/>
          <a:lstStyle/>
          <a:p>
            <a:endParaRPr lang="en-US"/>
          </a:p>
        </p:txBody>
      </p:sp>
      <p:sp>
        <p:nvSpPr>
          <p:cNvPr id="29" name="TextBox 29"/>
          <p:cNvSpPr txBox="1"/>
          <p:nvPr/>
        </p:nvSpPr>
        <p:spPr>
          <a:xfrm>
            <a:off x="57206" y="802270"/>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3</a:t>
            </a:r>
          </a:p>
        </p:txBody>
      </p:sp>
      <p:sp>
        <p:nvSpPr>
          <p:cNvPr id="30" name="TextBox 30"/>
          <p:cNvSpPr txBox="1"/>
          <p:nvPr/>
        </p:nvSpPr>
        <p:spPr>
          <a:xfrm>
            <a:off x="2079961" y="950735"/>
            <a:ext cx="12105820" cy="702411"/>
          </a:xfrm>
          <a:prstGeom prst="rect">
            <a:avLst/>
          </a:prstGeom>
        </p:spPr>
        <p:txBody>
          <a:bodyPr lIns="0" tIns="0" rIns="0" bIns="0" rtlCol="0" anchor="t">
            <a:spAutoFit/>
          </a:bodyPr>
          <a:lstStyle/>
          <a:p>
            <a:pPr algn="l">
              <a:lnSpc>
                <a:spcPts val="4738"/>
              </a:lnSpc>
            </a:pPr>
            <a:r>
              <a:rPr lang="en-US" sz="4307">
                <a:solidFill>
                  <a:srgbClr val="3C2547"/>
                </a:solidFill>
                <a:latin typeface="Times New Roman"/>
              </a:rPr>
              <a:t>SỬ DỤNG CÁC CHỈ BÁO KỸ THUẬT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5660" y="8445389"/>
            <a:ext cx="480240" cy="554631"/>
            <a:chOff x="0" y="0"/>
            <a:chExt cx="703781" cy="812800"/>
          </a:xfrm>
        </p:grpSpPr>
        <p:sp>
          <p:nvSpPr>
            <p:cNvPr id="3" name="Freeform 3"/>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4" name="TextBox 4"/>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5" name="Group 5"/>
          <p:cNvGrpSpPr/>
          <p:nvPr/>
        </p:nvGrpSpPr>
        <p:grpSpPr>
          <a:xfrm>
            <a:off x="57206" y="203548"/>
            <a:ext cx="11600126" cy="1484482"/>
            <a:chOff x="0" y="0"/>
            <a:chExt cx="3900712" cy="499179"/>
          </a:xfrm>
        </p:grpSpPr>
        <p:sp>
          <p:nvSpPr>
            <p:cNvPr id="6" name="Freeform 6"/>
            <p:cNvSpPr/>
            <p:nvPr/>
          </p:nvSpPr>
          <p:spPr>
            <a:xfrm>
              <a:off x="0" y="0"/>
              <a:ext cx="3900712" cy="499179"/>
            </a:xfrm>
            <a:custGeom>
              <a:avLst/>
              <a:gdLst/>
              <a:ahLst/>
              <a:cxnLst/>
              <a:rect l="l" t="t" r="r" b="b"/>
              <a:pathLst>
                <a:path w="3900712" h="499179">
                  <a:moveTo>
                    <a:pt x="34037" y="0"/>
                  </a:moveTo>
                  <a:lnTo>
                    <a:pt x="3866674" y="0"/>
                  </a:lnTo>
                  <a:cubicBezTo>
                    <a:pt x="3875702" y="0"/>
                    <a:pt x="3884359" y="3586"/>
                    <a:pt x="3890743" y="9969"/>
                  </a:cubicBezTo>
                  <a:cubicBezTo>
                    <a:pt x="3897126" y="16353"/>
                    <a:pt x="3900712" y="25010"/>
                    <a:pt x="3900712" y="34037"/>
                  </a:cubicBezTo>
                  <a:lnTo>
                    <a:pt x="3900712" y="465142"/>
                  </a:lnTo>
                  <a:cubicBezTo>
                    <a:pt x="3900712" y="474169"/>
                    <a:pt x="3897126" y="482826"/>
                    <a:pt x="3890743" y="489210"/>
                  </a:cubicBezTo>
                  <a:cubicBezTo>
                    <a:pt x="3884359" y="495593"/>
                    <a:pt x="3875702" y="499179"/>
                    <a:pt x="3866674" y="499179"/>
                  </a:cubicBezTo>
                  <a:lnTo>
                    <a:pt x="34037" y="499179"/>
                  </a:lnTo>
                  <a:cubicBezTo>
                    <a:pt x="15239" y="499179"/>
                    <a:pt x="0" y="483940"/>
                    <a:pt x="0" y="465142"/>
                  </a:cubicBezTo>
                  <a:lnTo>
                    <a:pt x="0" y="34037"/>
                  </a:lnTo>
                  <a:cubicBezTo>
                    <a:pt x="0" y="15239"/>
                    <a:pt x="15239" y="0"/>
                    <a:pt x="34037" y="0"/>
                  </a:cubicBezTo>
                  <a:close/>
                </a:path>
              </a:pathLst>
            </a:custGeom>
            <a:solidFill>
              <a:srgbClr val="F8E7D7"/>
            </a:solidFill>
            <a:ln cap="rnd">
              <a:noFill/>
              <a:prstDash val="solid"/>
              <a:round/>
            </a:ln>
          </p:spPr>
          <p:txBody>
            <a:bodyPr/>
            <a:lstStyle/>
            <a:p>
              <a:endParaRPr lang="en-US"/>
            </a:p>
          </p:txBody>
        </p:sp>
        <p:sp>
          <p:nvSpPr>
            <p:cNvPr id="7" name="TextBox 7"/>
            <p:cNvSpPr txBox="1"/>
            <p:nvPr/>
          </p:nvSpPr>
          <p:spPr>
            <a:xfrm>
              <a:off x="0" y="-38100"/>
              <a:ext cx="3900712" cy="537279"/>
            </a:xfrm>
            <a:prstGeom prst="rect">
              <a:avLst/>
            </a:prstGeom>
          </p:spPr>
          <p:txBody>
            <a:bodyPr lIns="39788" tIns="39788" rIns="39788" bIns="39788" rtlCol="0" anchor="ctr"/>
            <a:lstStyle/>
            <a:p>
              <a:pPr algn="ctr">
                <a:lnSpc>
                  <a:spcPts val="2659"/>
                </a:lnSpc>
                <a:spcBef>
                  <a:spcPct val="0"/>
                </a:spcBef>
              </a:pPr>
              <a:endParaRPr/>
            </a:p>
          </p:txBody>
        </p:sp>
      </p:grpSp>
      <p:grpSp>
        <p:nvGrpSpPr>
          <p:cNvPr id="8" name="Group 8"/>
          <p:cNvGrpSpPr/>
          <p:nvPr/>
        </p:nvGrpSpPr>
        <p:grpSpPr>
          <a:xfrm>
            <a:off x="640038" y="597100"/>
            <a:ext cx="777324" cy="1204871"/>
            <a:chOff x="0" y="0"/>
            <a:chExt cx="261386" cy="405155"/>
          </a:xfrm>
        </p:grpSpPr>
        <p:sp>
          <p:nvSpPr>
            <p:cNvPr id="9" name="Freeform 9"/>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10" name="TextBox 10"/>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grpSp>
        <p:nvGrpSpPr>
          <p:cNvPr id="11" name="Group 11"/>
          <p:cNvGrpSpPr/>
          <p:nvPr/>
        </p:nvGrpSpPr>
        <p:grpSpPr>
          <a:xfrm>
            <a:off x="7712642" y="1859069"/>
            <a:ext cx="9405436" cy="1294657"/>
            <a:chOff x="0" y="0"/>
            <a:chExt cx="1969192" cy="271059"/>
          </a:xfrm>
        </p:grpSpPr>
        <p:sp>
          <p:nvSpPr>
            <p:cNvPr id="12" name="Freeform 12"/>
            <p:cNvSpPr/>
            <p:nvPr/>
          </p:nvSpPr>
          <p:spPr>
            <a:xfrm>
              <a:off x="0" y="0"/>
              <a:ext cx="1969192" cy="271059"/>
            </a:xfrm>
            <a:custGeom>
              <a:avLst/>
              <a:gdLst/>
              <a:ahLst/>
              <a:cxnLst/>
              <a:rect l="l" t="t" r="r" b="b"/>
              <a:pathLst>
                <a:path w="1969192" h="271059">
                  <a:moveTo>
                    <a:pt x="41980" y="0"/>
                  </a:moveTo>
                  <a:lnTo>
                    <a:pt x="1927212" y="0"/>
                  </a:lnTo>
                  <a:cubicBezTo>
                    <a:pt x="1938346" y="0"/>
                    <a:pt x="1949023" y="4423"/>
                    <a:pt x="1956896" y="12296"/>
                  </a:cubicBezTo>
                  <a:cubicBezTo>
                    <a:pt x="1964769" y="20168"/>
                    <a:pt x="1969192" y="30846"/>
                    <a:pt x="1969192" y="41980"/>
                  </a:cubicBezTo>
                  <a:lnTo>
                    <a:pt x="1969192" y="229079"/>
                  </a:lnTo>
                  <a:cubicBezTo>
                    <a:pt x="1969192" y="240213"/>
                    <a:pt x="1964769" y="250891"/>
                    <a:pt x="1956896" y="258763"/>
                  </a:cubicBezTo>
                  <a:cubicBezTo>
                    <a:pt x="1949023" y="266636"/>
                    <a:pt x="1938346" y="271059"/>
                    <a:pt x="1927212" y="271059"/>
                  </a:cubicBezTo>
                  <a:lnTo>
                    <a:pt x="41980" y="271059"/>
                  </a:lnTo>
                  <a:cubicBezTo>
                    <a:pt x="30846" y="271059"/>
                    <a:pt x="20168" y="266636"/>
                    <a:pt x="12296" y="258763"/>
                  </a:cubicBezTo>
                  <a:cubicBezTo>
                    <a:pt x="4423" y="250891"/>
                    <a:pt x="0" y="240213"/>
                    <a:pt x="0" y="229079"/>
                  </a:cubicBezTo>
                  <a:lnTo>
                    <a:pt x="0" y="41980"/>
                  </a:lnTo>
                  <a:cubicBezTo>
                    <a:pt x="0" y="30846"/>
                    <a:pt x="4423" y="20168"/>
                    <a:pt x="12296" y="12296"/>
                  </a:cubicBezTo>
                  <a:cubicBezTo>
                    <a:pt x="20168" y="4423"/>
                    <a:pt x="30846" y="0"/>
                    <a:pt x="41980" y="0"/>
                  </a:cubicBezTo>
                  <a:close/>
                </a:path>
              </a:pathLst>
            </a:custGeom>
            <a:solidFill>
              <a:srgbClr val="FAB087"/>
            </a:solidFill>
            <a:ln cap="rnd">
              <a:noFill/>
              <a:prstDash val="solid"/>
              <a:round/>
            </a:ln>
          </p:spPr>
          <p:txBody>
            <a:bodyPr/>
            <a:lstStyle/>
            <a:p>
              <a:endParaRPr lang="en-US"/>
            </a:p>
          </p:txBody>
        </p:sp>
        <p:sp>
          <p:nvSpPr>
            <p:cNvPr id="13" name="TextBox 13"/>
            <p:cNvSpPr txBox="1"/>
            <p:nvPr/>
          </p:nvSpPr>
          <p:spPr>
            <a:xfrm>
              <a:off x="0" y="-38100"/>
              <a:ext cx="1969192" cy="309159"/>
            </a:xfrm>
            <a:prstGeom prst="rect">
              <a:avLst/>
            </a:prstGeom>
          </p:spPr>
          <p:txBody>
            <a:bodyPr lIns="63904" tIns="63904" rIns="63904" bIns="63904" rtlCol="0" anchor="ctr"/>
            <a:lstStyle/>
            <a:p>
              <a:pPr algn="ctr">
                <a:lnSpc>
                  <a:spcPts val="2659"/>
                </a:lnSpc>
                <a:spcBef>
                  <a:spcPct val="0"/>
                </a:spcBef>
              </a:pPr>
              <a:endParaRPr/>
            </a:p>
          </p:txBody>
        </p:sp>
      </p:grpSp>
      <p:sp>
        <p:nvSpPr>
          <p:cNvPr id="14" name="Freeform 14"/>
          <p:cNvSpPr/>
          <p:nvPr/>
        </p:nvSpPr>
        <p:spPr>
          <a:xfrm>
            <a:off x="2381008" y="3235893"/>
            <a:ext cx="13525983" cy="6960863"/>
          </a:xfrm>
          <a:custGeom>
            <a:avLst/>
            <a:gdLst/>
            <a:ahLst/>
            <a:cxnLst/>
            <a:rect l="l" t="t" r="r" b="b"/>
            <a:pathLst>
              <a:path w="13525983" h="6960863">
                <a:moveTo>
                  <a:pt x="0" y="0"/>
                </a:moveTo>
                <a:lnTo>
                  <a:pt x="13525983" y="0"/>
                </a:lnTo>
                <a:lnTo>
                  <a:pt x="13525983" y="6960863"/>
                </a:lnTo>
                <a:lnTo>
                  <a:pt x="0" y="6960863"/>
                </a:lnTo>
                <a:lnTo>
                  <a:pt x="0" y="0"/>
                </a:lnTo>
                <a:close/>
              </a:path>
            </a:pathLst>
          </a:custGeom>
          <a:blipFill>
            <a:blip r:embed="rId2"/>
            <a:stretch>
              <a:fillRect t="-3773" b="-3773"/>
            </a:stretch>
          </a:blipFill>
        </p:spPr>
        <p:txBody>
          <a:bodyPr/>
          <a:lstStyle/>
          <a:p>
            <a:endParaRPr lang="en-US"/>
          </a:p>
        </p:txBody>
      </p:sp>
      <p:sp>
        <p:nvSpPr>
          <p:cNvPr id="15" name="TextBox 15"/>
          <p:cNvSpPr txBox="1"/>
          <p:nvPr/>
        </p:nvSpPr>
        <p:spPr>
          <a:xfrm>
            <a:off x="6376843" y="2240744"/>
            <a:ext cx="12077034" cy="615553"/>
          </a:xfrm>
          <a:prstGeom prst="rect">
            <a:avLst/>
          </a:prstGeom>
        </p:spPr>
        <p:txBody>
          <a:bodyPr lIns="0" tIns="0" rIns="0" bIns="0" rtlCol="0" anchor="t">
            <a:spAutoFit/>
          </a:bodyPr>
          <a:lstStyle/>
          <a:p>
            <a:pPr algn="ctr">
              <a:lnSpc>
                <a:spcPts val="4830"/>
              </a:lnSpc>
            </a:pPr>
            <a:r>
              <a:rPr lang="en-US" sz="4025" dirty="0">
                <a:solidFill>
                  <a:srgbClr val="FFFFFF"/>
                </a:solidFill>
                <a:latin typeface="Quicksand"/>
              </a:rPr>
              <a:t>VẼ BIỂU ĐỒ GIÁ THEO THỜI GIAN</a:t>
            </a:r>
          </a:p>
        </p:txBody>
      </p:sp>
      <p:sp>
        <p:nvSpPr>
          <p:cNvPr id="16" name="TextBox 16"/>
          <p:cNvSpPr txBox="1"/>
          <p:nvPr/>
        </p:nvSpPr>
        <p:spPr>
          <a:xfrm>
            <a:off x="57206" y="802270"/>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3</a:t>
            </a:r>
          </a:p>
        </p:txBody>
      </p:sp>
      <p:sp>
        <p:nvSpPr>
          <p:cNvPr id="17" name="TextBox 17"/>
          <p:cNvSpPr txBox="1"/>
          <p:nvPr/>
        </p:nvSpPr>
        <p:spPr>
          <a:xfrm>
            <a:off x="2079961" y="950735"/>
            <a:ext cx="12105820" cy="702411"/>
          </a:xfrm>
          <a:prstGeom prst="rect">
            <a:avLst/>
          </a:prstGeom>
        </p:spPr>
        <p:txBody>
          <a:bodyPr lIns="0" tIns="0" rIns="0" bIns="0" rtlCol="0" anchor="t">
            <a:spAutoFit/>
          </a:bodyPr>
          <a:lstStyle/>
          <a:p>
            <a:pPr algn="l">
              <a:lnSpc>
                <a:spcPts val="4738"/>
              </a:lnSpc>
            </a:pPr>
            <a:r>
              <a:rPr lang="en-US" sz="4307">
                <a:solidFill>
                  <a:srgbClr val="3C2547"/>
                </a:solidFill>
                <a:latin typeface="Times New Roman"/>
              </a:rPr>
              <a:t>SỬ DỤNG CÁC CHỈ BÁO KỸ THUẬT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44112" y="9155785"/>
            <a:ext cx="6342496" cy="7324976"/>
            <a:chOff x="0" y="0"/>
            <a:chExt cx="703781" cy="812800"/>
          </a:xfrm>
        </p:grpSpPr>
        <p:sp>
          <p:nvSpPr>
            <p:cNvPr id="3" name="Freeform 3"/>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5BA698"/>
            </a:solidFill>
          </p:spPr>
          <p:txBody>
            <a:bodyPr/>
            <a:lstStyle/>
            <a:p>
              <a:endParaRPr lang="en-US"/>
            </a:p>
          </p:txBody>
        </p:sp>
        <p:sp>
          <p:nvSpPr>
            <p:cNvPr id="4" name="TextBox 4"/>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5" name="Group 5"/>
          <p:cNvGrpSpPr/>
          <p:nvPr/>
        </p:nvGrpSpPr>
        <p:grpSpPr>
          <a:xfrm>
            <a:off x="13945660" y="8445389"/>
            <a:ext cx="480240" cy="554631"/>
            <a:chOff x="0" y="0"/>
            <a:chExt cx="703781" cy="812800"/>
          </a:xfrm>
        </p:grpSpPr>
        <p:sp>
          <p:nvSpPr>
            <p:cNvPr id="6" name="Freeform 6"/>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7" name="TextBox 7"/>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sp>
        <p:nvSpPr>
          <p:cNvPr id="8" name="Freeform 8"/>
          <p:cNvSpPr/>
          <p:nvPr/>
        </p:nvSpPr>
        <p:spPr>
          <a:xfrm>
            <a:off x="1325078" y="1872863"/>
            <a:ext cx="15162976" cy="8414137"/>
          </a:xfrm>
          <a:custGeom>
            <a:avLst/>
            <a:gdLst/>
            <a:ahLst/>
            <a:cxnLst/>
            <a:rect l="l" t="t" r="r" b="b"/>
            <a:pathLst>
              <a:path w="15162976" h="8414137">
                <a:moveTo>
                  <a:pt x="0" y="0"/>
                </a:moveTo>
                <a:lnTo>
                  <a:pt x="15162976" y="0"/>
                </a:lnTo>
                <a:lnTo>
                  <a:pt x="15162976" y="8414137"/>
                </a:lnTo>
                <a:lnTo>
                  <a:pt x="0" y="8414137"/>
                </a:lnTo>
                <a:lnTo>
                  <a:pt x="0" y="0"/>
                </a:lnTo>
                <a:close/>
              </a:path>
            </a:pathLst>
          </a:custGeom>
          <a:blipFill>
            <a:blip r:embed="rId2"/>
            <a:stretch>
              <a:fillRect/>
            </a:stretch>
          </a:blipFill>
        </p:spPr>
        <p:txBody>
          <a:bodyPr/>
          <a:lstStyle/>
          <a:p>
            <a:endParaRPr lang="en-US"/>
          </a:p>
        </p:txBody>
      </p:sp>
      <p:grpSp>
        <p:nvGrpSpPr>
          <p:cNvPr id="9" name="Group 9"/>
          <p:cNvGrpSpPr/>
          <p:nvPr/>
        </p:nvGrpSpPr>
        <p:grpSpPr>
          <a:xfrm>
            <a:off x="515632" y="210799"/>
            <a:ext cx="12098362" cy="1477231"/>
            <a:chOff x="0" y="0"/>
            <a:chExt cx="16131149" cy="1969641"/>
          </a:xfrm>
        </p:grpSpPr>
        <p:grpSp>
          <p:nvGrpSpPr>
            <p:cNvPr id="10" name="Group 10"/>
            <p:cNvGrpSpPr/>
            <p:nvPr/>
          </p:nvGrpSpPr>
          <p:grpSpPr>
            <a:xfrm>
              <a:off x="0" y="0"/>
              <a:ext cx="16131149" cy="1726209"/>
              <a:chOff x="0" y="0"/>
              <a:chExt cx="2533002" cy="271059"/>
            </a:xfrm>
          </p:grpSpPr>
          <p:sp>
            <p:nvSpPr>
              <p:cNvPr id="11" name="Freeform 11"/>
              <p:cNvSpPr/>
              <p:nvPr/>
            </p:nvSpPr>
            <p:spPr>
              <a:xfrm>
                <a:off x="0" y="0"/>
                <a:ext cx="2533003" cy="271059"/>
              </a:xfrm>
              <a:custGeom>
                <a:avLst/>
                <a:gdLst/>
                <a:ahLst/>
                <a:cxnLst/>
                <a:rect l="l" t="t" r="r" b="b"/>
                <a:pathLst>
                  <a:path w="2533003" h="271059">
                    <a:moveTo>
                      <a:pt x="32636" y="0"/>
                    </a:moveTo>
                    <a:lnTo>
                      <a:pt x="2500367" y="0"/>
                    </a:lnTo>
                    <a:cubicBezTo>
                      <a:pt x="2509022" y="0"/>
                      <a:pt x="2517323" y="3438"/>
                      <a:pt x="2523444" y="9559"/>
                    </a:cubicBezTo>
                    <a:cubicBezTo>
                      <a:pt x="2529564" y="15679"/>
                      <a:pt x="2533003" y="23980"/>
                      <a:pt x="2533003" y="32636"/>
                    </a:cubicBezTo>
                    <a:lnTo>
                      <a:pt x="2533003" y="238423"/>
                    </a:lnTo>
                    <a:cubicBezTo>
                      <a:pt x="2533003" y="256447"/>
                      <a:pt x="2518391" y="271059"/>
                      <a:pt x="2500367" y="271059"/>
                    </a:cubicBezTo>
                    <a:lnTo>
                      <a:pt x="32636" y="271059"/>
                    </a:lnTo>
                    <a:cubicBezTo>
                      <a:pt x="23980" y="271059"/>
                      <a:pt x="15679" y="267621"/>
                      <a:pt x="9559" y="261500"/>
                    </a:cubicBezTo>
                    <a:cubicBezTo>
                      <a:pt x="3438" y="255380"/>
                      <a:pt x="0" y="247079"/>
                      <a:pt x="0" y="238423"/>
                    </a:cubicBezTo>
                    <a:lnTo>
                      <a:pt x="0" y="32636"/>
                    </a:lnTo>
                    <a:cubicBezTo>
                      <a:pt x="0" y="14611"/>
                      <a:pt x="14611" y="0"/>
                      <a:pt x="32636" y="0"/>
                    </a:cubicBezTo>
                    <a:close/>
                  </a:path>
                </a:pathLst>
              </a:custGeom>
              <a:solidFill>
                <a:srgbClr val="FAB087"/>
              </a:solidFill>
              <a:ln cap="rnd">
                <a:noFill/>
                <a:prstDash val="solid"/>
                <a:round/>
              </a:ln>
            </p:spPr>
            <p:txBody>
              <a:bodyPr/>
              <a:lstStyle/>
              <a:p>
                <a:endParaRPr lang="en-US"/>
              </a:p>
            </p:txBody>
          </p:sp>
          <p:sp>
            <p:nvSpPr>
              <p:cNvPr id="12" name="TextBox 12"/>
              <p:cNvSpPr txBox="1"/>
              <p:nvPr/>
            </p:nvSpPr>
            <p:spPr>
              <a:xfrm>
                <a:off x="0" y="-38100"/>
                <a:ext cx="2533002" cy="309159"/>
              </a:xfrm>
              <a:prstGeom prst="rect">
                <a:avLst/>
              </a:prstGeom>
            </p:spPr>
            <p:txBody>
              <a:bodyPr lIns="63904" tIns="63904" rIns="63904" bIns="63904" rtlCol="0" anchor="ctr"/>
              <a:lstStyle/>
              <a:p>
                <a:pPr algn="ctr">
                  <a:lnSpc>
                    <a:spcPts val="2659"/>
                  </a:lnSpc>
                  <a:spcBef>
                    <a:spcPct val="0"/>
                  </a:spcBef>
                </a:pPr>
                <a:endParaRPr/>
              </a:p>
            </p:txBody>
          </p:sp>
        </p:grpSp>
        <p:sp>
          <p:nvSpPr>
            <p:cNvPr id="13" name="TextBox 13"/>
            <p:cNvSpPr txBox="1"/>
            <p:nvPr/>
          </p:nvSpPr>
          <p:spPr>
            <a:xfrm>
              <a:off x="0" y="340088"/>
              <a:ext cx="16102712" cy="1629553"/>
            </a:xfrm>
            <a:prstGeom prst="rect">
              <a:avLst/>
            </a:prstGeom>
          </p:spPr>
          <p:txBody>
            <a:bodyPr lIns="0" tIns="0" rIns="0" bIns="0" rtlCol="0" anchor="t">
              <a:spAutoFit/>
            </a:bodyPr>
            <a:lstStyle/>
            <a:p>
              <a:pPr algn="ctr">
                <a:lnSpc>
                  <a:spcPts val="4830"/>
                </a:lnSpc>
              </a:pPr>
              <a:r>
                <a:rPr lang="en-US" sz="4025" dirty="0">
                  <a:solidFill>
                    <a:srgbClr val="FFFFFF"/>
                  </a:solidFill>
                  <a:latin typeface="Quicksand"/>
                </a:rPr>
                <a:t>VẼ BIỂU ĐỒ MA( ĐƯỜNG TRUNG BÌNH ĐỘNG)</a:t>
              </a:r>
            </a:p>
            <a:p>
              <a:pPr algn="ctr">
                <a:lnSpc>
                  <a:spcPts val="4830"/>
                </a:lnSpc>
              </a:pPr>
              <a:endParaRPr lang="en-US" sz="4025" dirty="0">
                <a:solidFill>
                  <a:srgbClr val="FFFFFF"/>
                </a:solidFill>
                <a:latin typeface="Quicksand"/>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157" y="392611"/>
            <a:ext cx="11600126" cy="1484482"/>
            <a:chOff x="0" y="0"/>
            <a:chExt cx="3900712" cy="499179"/>
          </a:xfrm>
        </p:grpSpPr>
        <p:sp>
          <p:nvSpPr>
            <p:cNvPr id="3" name="Freeform 3"/>
            <p:cNvSpPr/>
            <p:nvPr/>
          </p:nvSpPr>
          <p:spPr>
            <a:xfrm>
              <a:off x="0" y="0"/>
              <a:ext cx="3900712" cy="499179"/>
            </a:xfrm>
            <a:custGeom>
              <a:avLst/>
              <a:gdLst/>
              <a:ahLst/>
              <a:cxnLst/>
              <a:rect l="l" t="t" r="r" b="b"/>
              <a:pathLst>
                <a:path w="3900712" h="499179">
                  <a:moveTo>
                    <a:pt x="34037" y="0"/>
                  </a:moveTo>
                  <a:lnTo>
                    <a:pt x="3866674" y="0"/>
                  </a:lnTo>
                  <a:cubicBezTo>
                    <a:pt x="3875702" y="0"/>
                    <a:pt x="3884359" y="3586"/>
                    <a:pt x="3890743" y="9969"/>
                  </a:cubicBezTo>
                  <a:cubicBezTo>
                    <a:pt x="3897126" y="16353"/>
                    <a:pt x="3900712" y="25010"/>
                    <a:pt x="3900712" y="34037"/>
                  </a:cubicBezTo>
                  <a:lnTo>
                    <a:pt x="3900712" y="465142"/>
                  </a:lnTo>
                  <a:cubicBezTo>
                    <a:pt x="3900712" y="474169"/>
                    <a:pt x="3897126" y="482826"/>
                    <a:pt x="3890743" y="489210"/>
                  </a:cubicBezTo>
                  <a:cubicBezTo>
                    <a:pt x="3884359" y="495593"/>
                    <a:pt x="3875702" y="499179"/>
                    <a:pt x="3866674" y="499179"/>
                  </a:cubicBezTo>
                  <a:lnTo>
                    <a:pt x="34037" y="499179"/>
                  </a:lnTo>
                  <a:cubicBezTo>
                    <a:pt x="15239" y="499179"/>
                    <a:pt x="0" y="483940"/>
                    <a:pt x="0" y="465142"/>
                  </a:cubicBezTo>
                  <a:lnTo>
                    <a:pt x="0" y="34037"/>
                  </a:lnTo>
                  <a:cubicBezTo>
                    <a:pt x="0" y="15239"/>
                    <a:pt x="15239" y="0"/>
                    <a:pt x="34037"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3900712" cy="537279"/>
            </a:xfrm>
            <a:prstGeom prst="rect">
              <a:avLst/>
            </a:prstGeom>
          </p:spPr>
          <p:txBody>
            <a:bodyPr lIns="39788" tIns="39788" rIns="39788" bIns="39788" rtlCol="0" anchor="ctr"/>
            <a:lstStyle/>
            <a:p>
              <a:pPr algn="ctr">
                <a:lnSpc>
                  <a:spcPts val="2659"/>
                </a:lnSpc>
                <a:spcBef>
                  <a:spcPct val="0"/>
                </a:spcBef>
              </a:pPr>
              <a:endParaRPr/>
            </a:p>
          </p:txBody>
        </p:sp>
      </p:grpSp>
      <p:grpSp>
        <p:nvGrpSpPr>
          <p:cNvPr id="5" name="Group 5"/>
          <p:cNvGrpSpPr/>
          <p:nvPr/>
        </p:nvGrpSpPr>
        <p:grpSpPr>
          <a:xfrm>
            <a:off x="640038" y="597100"/>
            <a:ext cx="777324" cy="1204871"/>
            <a:chOff x="0" y="0"/>
            <a:chExt cx="261386" cy="405155"/>
          </a:xfrm>
        </p:grpSpPr>
        <p:sp>
          <p:nvSpPr>
            <p:cNvPr id="6" name="Freeform 6"/>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grpSp>
        <p:nvGrpSpPr>
          <p:cNvPr id="8" name="Group 8"/>
          <p:cNvGrpSpPr/>
          <p:nvPr/>
        </p:nvGrpSpPr>
        <p:grpSpPr>
          <a:xfrm>
            <a:off x="7772400" y="2246919"/>
            <a:ext cx="12077034" cy="1226701"/>
            <a:chOff x="0" y="0"/>
            <a:chExt cx="16102712" cy="2085270"/>
          </a:xfrm>
        </p:grpSpPr>
        <p:grpSp>
          <p:nvGrpSpPr>
            <p:cNvPr id="9" name="Group 9"/>
            <p:cNvGrpSpPr/>
            <p:nvPr/>
          </p:nvGrpSpPr>
          <p:grpSpPr>
            <a:xfrm>
              <a:off x="4114294" y="0"/>
              <a:ext cx="8057361" cy="1726209"/>
              <a:chOff x="0" y="0"/>
              <a:chExt cx="1265211" cy="271059"/>
            </a:xfrm>
          </p:grpSpPr>
          <p:sp>
            <p:nvSpPr>
              <p:cNvPr id="10" name="Freeform 10"/>
              <p:cNvSpPr/>
              <p:nvPr/>
            </p:nvSpPr>
            <p:spPr>
              <a:xfrm>
                <a:off x="0" y="0"/>
                <a:ext cx="1265211" cy="271059"/>
              </a:xfrm>
              <a:custGeom>
                <a:avLst/>
                <a:gdLst/>
                <a:ahLst/>
                <a:cxnLst/>
                <a:rect l="l" t="t" r="r" b="b"/>
                <a:pathLst>
                  <a:path w="1265211" h="271059">
                    <a:moveTo>
                      <a:pt x="65338" y="0"/>
                    </a:moveTo>
                    <a:lnTo>
                      <a:pt x="1199873" y="0"/>
                    </a:lnTo>
                    <a:cubicBezTo>
                      <a:pt x="1235959" y="0"/>
                      <a:pt x="1265211" y="29253"/>
                      <a:pt x="1265211" y="65338"/>
                    </a:cubicBezTo>
                    <a:lnTo>
                      <a:pt x="1265211" y="205721"/>
                    </a:lnTo>
                    <a:cubicBezTo>
                      <a:pt x="1265211" y="241806"/>
                      <a:pt x="1235959" y="271059"/>
                      <a:pt x="1199873" y="271059"/>
                    </a:cubicBezTo>
                    <a:lnTo>
                      <a:pt x="65338" y="271059"/>
                    </a:lnTo>
                    <a:cubicBezTo>
                      <a:pt x="48009" y="271059"/>
                      <a:pt x="31390" y="264175"/>
                      <a:pt x="19137" y="251922"/>
                    </a:cubicBezTo>
                    <a:cubicBezTo>
                      <a:pt x="6884" y="239669"/>
                      <a:pt x="0" y="223050"/>
                      <a:pt x="0" y="205721"/>
                    </a:cubicBezTo>
                    <a:lnTo>
                      <a:pt x="0" y="65338"/>
                    </a:lnTo>
                    <a:cubicBezTo>
                      <a:pt x="0" y="48009"/>
                      <a:pt x="6884" y="31390"/>
                      <a:pt x="19137" y="19137"/>
                    </a:cubicBezTo>
                    <a:cubicBezTo>
                      <a:pt x="31390" y="6884"/>
                      <a:pt x="48009" y="0"/>
                      <a:pt x="65338" y="0"/>
                    </a:cubicBezTo>
                    <a:close/>
                  </a:path>
                </a:pathLst>
              </a:custGeom>
              <a:solidFill>
                <a:srgbClr val="FAB087"/>
              </a:solidFill>
              <a:ln cap="rnd">
                <a:noFill/>
                <a:prstDash val="solid"/>
                <a:round/>
              </a:ln>
            </p:spPr>
            <p:txBody>
              <a:bodyPr/>
              <a:lstStyle/>
              <a:p>
                <a:endParaRPr lang="en-US"/>
              </a:p>
            </p:txBody>
          </p:sp>
          <p:sp>
            <p:nvSpPr>
              <p:cNvPr id="11" name="TextBox 11"/>
              <p:cNvSpPr txBox="1"/>
              <p:nvPr/>
            </p:nvSpPr>
            <p:spPr>
              <a:xfrm>
                <a:off x="0" y="-38100"/>
                <a:ext cx="1265211" cy="309159"/>
              </a:xfrm>
              <a:prstGeom prst="rect">
                <a:avLst/>
              </a:prstGeom>
            </p:spPr>
            <p:txBody>
              <a:bodyPr lIns="63904" tIns="63904" rIns="63904" bIns="63904" rtlCol="0" anchor="ctr"/>
              <a:lstStyle/>
              <a:p>
                <a:pPr algn="ctr">
                  <a:lnSpc>
                    <a:spcPts val="2659"/>
                  </a:lnSpc>
                  <a:spcBef>
                    <a:spcPct val="0"/>
                  </a:spcBef>
                </a:pPr>
                <a:endParaRPr/>
              </a:p>
            </p:txBody>
          </p:sp>
        </p:grpSp>
        <p:sp>
          <p:nvSpPr>
            <p:cNvPr id="12" name="TextBox 12"/>
            <p:cNvSpPr txBox="1"/>
            <p:nvPr/>
          </p:nvSpPr>
          <p:spPr>
            <a:xfrm>
              <a:off x="0" y="455716"/>
              <a:ext cx="16102712" cy="1629553"/>
            </a:xfrm>
            <a:prstGeom prst="rect">
              <a:avLst/>
            </a:prstGeom>
          </p:spPr>
          <p:txBody>
            <a:bodyPr lIns="0" tIns="0" rIns="0" bIns="0" rtlCol="0" anchor="t">
              <a:spAutoFit/>
            </a:bodyPr>
            <a:lstStyle/>
            <a:p>
              <a:pPr algn="ctr">
                <a:lnSpc>
                  <a:spcPts val="4830"/>
                </a:lnSpc>
              </a:pPr>
              <a:r>
                <a:rPr lang="en-US" sz="4025" dirty="0">
                  <a:solidFill>
                    <a:srgbClr val="FFFFFF"/>
                  </a:solidFill>
                  <a:latin typeface="Quicksand"/>
                </a:rPr>
                <a:t>VẼ BIỂU ĐỒ EMA </a:t>
              </a:r>
            </a:p>
            <a:p>
              <a:pPr algn="ctr">
                <a:lnSpc>
                  <a:spcPts val="4830"/>
                </a:lnSpc>
              </a:pPr>
              <a:endParaRPr lang="en-US" sz="4025" dirty="0">
                <a:solidFill>
                  <a:srgbClr val="FFFFFF"/>
                </a:solidFill>
                <a:latin typeface="Quicksand"/>
              </a:endParaRPr>
            </a:p>
          </p:txBody>
        </p:sp>
      </p:grpSp>
      <p:sp>
        <p:nvSpPr>
          <p:cNvPr id="13" name="Freeform 13"/>
          <p:cNvSpPr/>
          <p:nvPr/>
        </p:nvSpPr>
        <p:spPr>
          <a:xfrm>
            <a:off x="3027738" y="3619500"/>
            <a:ext cx="12232523" cy="6478247"/>
          </a:xfrm>
          <a:custGeom>
            <a:avLst/>
            <a:gdLst/>
            <a:ahLst/>
            <a:cxnLst/>
            <a:rect l="l" t="t" r="r" b="b"/>
            <a:pathLst>
              <a:path w="13339845" h="7383180">
                <a:moveTo>
                  <a:pt x="0" y="0"/>
                </a:moveTo>
                <a:lnTo>
                  <a:pt x="13339845" y="0"/>
                </a:lnTo>
                <a:lnTo>
                  <a:pt x="13339845" y="7383180"/>
                </a:lnTo>
                <a:lnTo>
                  <a:pt x="0" y="7383180"/>
                </a:lnTo>
                <a:lnTo>
                  <a:pt x="0" y="0"/>
                </a:lnTo>
                <a:close/>
              </a:path>
            </a:pathLst>
          </a:custGeom>
          <a:blipFill>
            <a:blip r:embed="rId2"/>
            <a:stretch>
              <a:fillRect/>
            </a:stretch>
          </a:blipFill>
        </p:spPr>
        <p:txBody>
          <a:bodyPr/>
          <a:lstStyle/>
          <a:p>
            <a:endParaRPr lang="en-US"/>
          </a:p>
        </p:txBody>
      </p:sp>
      <p:sp>
        <p:nvSpPr>
          <p:cNvPr id="14" name="TextBox 14"/>
          <p:cNvSpPr txBox="1"/>
          <p:nvPr/>
        </p:nvSpPr>
        <p:spPr>
          <a:xfrm>
            <a:off x="57206" y="802270"/>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3</a:t>
            </a:r>
          </a:p>
        </p:txBody>
      </p:sp>
      <p:sp>
        <p:nvSpPr>
          <p:cNvPr id="15" name="TextBox 15"/>
          <p:cNvSpPr txBox="1"/>
          <p:nvPr/>
        </p:nvSpPr>
        <p:spPr>
          <a:xfrm>
            <a:off x="2079961" y="950735"/>
            <a:ext cx="12105820" cy="702411"/>
          </a:xfrm>
          <a:prstGeom prst="rect">
            <a:avLst/>
          </a:prstGeom>
        </p:spPr>
        <p:txBody>
          <a:bodyPr lIns="0" tIns="0" rIns="0" bIns="0" rtlCol="0" anchor="t">
            <a:spAutoFit/>
          </a:bodyPr>
          <a:lstStyle/>
          <a:p>
            <a:pPr algn="l">
              <a:lnSpc>
                <a:spcPts val="4738"/>
              </a:lnSpc>
            </a:pPr>
            <a:r>
              <a:rPr lang="en-US" sz="4307">
                <a:solidFill>
                  <a:srgbClr val="3C2547"/>
                </a:solidFill>
                <a:latin typeface="Times New Roman"/>
              </a:rPr>
              <a:t>SỬ DỤNG CÁC CHỈ BÁO KỸ THUẬT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362237" y="5143500"/>
            <a:ext cx="13128794" cy="3957928"/>
            <a:chOff x="0" y="0"/>
            <a:chExt cx="3457789" cy="1042417"/>
          </a:xfrm>
        </p:grpSpPr>
        <p:sp>
          <p:nvSpPr>
            <p:cNvPr id="3" name="Freeform 3"/>
            <p:cNvSpPr/>
            <p:nvPr/>
          </p:nvSpPr>
          <p:spPr>
            <a:xfrm>
              <a:off x="0" y="0"/>
              <a:ext cx="3457789" cy="1042417"/>
            </a:xfrm>
            <a:custGeom>
              <a:avLst/>
              <a:gdLst/>
              <a:ahLst/>
              <a:cxnLst/>
              <a:rect l="l" t="t" r="r" b="b"/>
              <a:pathLst>
                <a:path w="3457789" h="1042417">
                  <a:moveTo>
                    <a:pt x="30074" y="0"/>
                  </a:moveTo>
                  <a:lnTo>
                    <a:pt x="3427715" y="0"/>
                  </a:lnTo>
                  <a:cubicBezTo>
                    <a:pt x="3444325" y="0"/>
                    <a:pt x="3457789" y="13465"/>
                    <a:pt x="3457789" y="30074"/>
                  </a:cubicBezTo>
                  <a:lnTo>
                    <a:pt x="3457789" y="1012343"/>
                  </a:lnTo>
                  <a:cubicBezTo>
                    <a:pt x="3457789" y="1028953"/>
                    <a:pt x="3444325" y="1042417"/>
                    <a:pt x="3427715" y="1042417"/>
                  </a:cubicBezTo>
                  <a:lnTo>
                    <a:pt x="30074" y="1042417"/>
                  </a:lnTo>
                  <a:cubicBezTo>
                    <a:pt x="13465" y="1042417"/>
                    <a:pt x="0" y="1028953"/>
                    <a:pt x="0" y="1012343"/>
                  </a:cubicBezTo>
                  <a:lnTo>
                    <a:pt x="0" y="30074"/>
                  </a:lnTo>
                  <a:cubicBezTo>
                    <a:pt x="0" y="13465"/>
                    <a:pt x="13465" y="0"/>
                    <a:pt x="30074"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3457789" cy="10805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96505">
            <a:off x="12967539" y="4065452"/>
            <a:ext cx="4291761" cy="5120323"/>
          </a:xfrm>
          <a:custGeom>
            <a:avLst/>
            <a:gdLst/>
            <a:ahLst/>
            <a:cxnLst/>
            <a:rect l="l" t="t" r="r" b="b"/>
            <a:pathLst>
              <a:path w="4291761" h="5120323">
                <a:moveTo>
                  <a:pt x="0" y="0"/>
                </a:moveTo>
                <a:lnTo>
                  <a:pt x="4291761" y="0"/>
                </a:lnTo>
                <a:lnTo>
                  <a:pt x="4291761" y="5120322"/>
                </a:lnTo>
                <a:lnTo>
                  <a:pt x="0" y="51203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174910">
            <a:off x="12744539" y="1380082"/>
            <a:ext cx="2086542" cy="3101617"/>
          </a:xfrm>
          <a:custGeom>
            <a:avLst/>
            <a:gdLst/>
            <a:ahLst/>
            <a:cxnLst/>
            <a:rect l="l" t="t" r="r" b="b"/>
            <a:pathLst>
              <a:path w="2086542" h="3101617">
                <a:moveTo>
                  <a:pt x="0" y="0"/>
                </a:moveTo>
                <a:lnTo>
                  <a:pt x="2086542" y="0"/>
                </a:lnTo>
                <a:lnTo>
                  <a:pt x="2086542" y="3101617"/>
                </a:lnTo>
                <a:lnTo>
                  <a:pt x="0" y="3101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14979" y="5823464"/>
            <a:ext cx="12007434" cy="27527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Cabin Bold"/>
              </a:rPr>
              <a:t>Bitcoin trở thành một chủ đề nóng trong tài chính với những biến động giá mạnh, khiến việc dự đoán giá trở nên đầy thách thức.</a:t>
            </a:r>
          </a:p>
          <a:p>
            <a:pPr algn="just">
              <a:lnSpc>
                <a:spcPts val="3600"/>
              </a:lnSpc>
            </a:pPr>
            <a:endParaRPr lang="en-US" sz="3000">
              <a:solidFill>
                <a:srgbClr val="000000"/>
              </a:solidFill>
              <a:latin typeface="Cabin Bold"/>
            </a:endParaRPr>
          </a:p>
          <a:p>
            <a:pPr marL="647700" lvl="1" indent="-323850" algn="just">
              <a:lnSpc>
                <a:spcPts val="3600"/>
              </a:lnSpc>
              <a:buFont typeface="Arial"/>
              <a:buChar char="•"/>
            </a:pPr>
            <a:r>
              <a:rPr lang="en-US" sz="3000">
                <a:solidFill>
                  <a:srgbClr val="000000"/>
                </a:solidFill>
                <a:latin typeface="Cabin Bold"/>
              </a:rPr>
              <a:t>Power BI và Python là hai công cụ hàng đầu trong phân tích và trực quan hóa dữ liệu, giúp tạo ra các báo cáo dễ hiểu và dự đoán chính xác</a:t>
            </a:r>
          </a:p>
        </p:txBody>
      </p:sp>
      <p:sp>
        <p:nvSpPr>
          <p:cNvPr id="8" name="Freeform 8"/>
          <p:cNvSpPr/>
          <p:nvPr/>
        </p:nvSpPr>
        <p:spPr>
          <a:xfrm rot="785033">
            <a:off x="16022805" y="1122102"/>
            <a:ext cx="1028556" cy="1773373"/>
          </a:xfrm>
          <a:custGeom>
            <a:avLst/>
            <a:gdLst/>
            <a:ahLst/>
            <a:cxnLst/>
            <a:rect l="l" t="t" r="r" b="b"/>
            <a:pathLst>
              <a:path w="1028556" h="1773373">
                <a:moveTo>
                  <a:pt x="0" y="0"/>
                </a:moveTo>
                <a:lnTo>
                  <a:pt x="1028557" y="0"/>
                </a:lnTo>
                <a:lnTo>
                  <a:pt x="1028557" y="1773374"/>
                </a:lnTo>
                <a:lnTo>
                  <a:pt x="0" y="1773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1841845" y="1120120"/>
            <a:ext cx="7923076" cy="1569420"/>
            <a:chOff x="0" y="0"/>
            <a:chExt cx="2086736" cy="413345"/>
          </a:xfrm>
        </p:grpSpPr>
        <p:sp>
          <p:nvSpPr>
            <p:cNvPr id="11" name="Freeform 11"/>
            <p:cNvSpPr/>
            <p:nvPr/>
          </p:nvSpPr>
          <p:spPr>
            <a:xfrm>
              <a:off x="0" y="0"/>
              <a:ext cx="2086736" cy="413345"/>
            </a:xfrm>
            <a:custGeom>
              <a:avLst/>
              <a:gdLst/>
              <a:ahLst/>
              <a:cxnLst/>
              <a:rect l="l" t="t" r="r" b="b"/>
              <a:pathLst>
                <a:path w="2086736" h="413345">
                  <a:moveTo>
                    <a:pt x="49834" y="0"/>
                  </a:moveTo>
                  <a:lnTo>
                    <a:pt x="2036902" y="0"/>
                  </a:lnTo>
                  <a:cubicBezTo>
                    <a:pt x="2064425" y="0"/>
                    <a:pt x="2086736" y="22311"/>
                    <a:pt x="2086736" y="49834"/>
                  </a:cubicBezTo>
                  <a:lnTo>
                    <a:pt x="2086736" y="363511"/>
                  </a:lnTo>
                  <a:cubicBezTo>
                    <a:pt x="2086736" y="391034"/>
                    <a:pt x="2064425" y="413345"/>
                    <a:pt x="2036902" y="413345"/>
                  </a:cubicBezTo>
                  <a:lnTo>
                    <a:pt x="49834" y="413345"/>
                  </a:lnTo>
                  <a:cubicBezTo>
                    <a:pt x="22311" y="413345"/>
                    <a:pt x="0" y="391034"/>
                    <a:pt x="0" y="363511"/>
                  </a:cubicBezTo>
                  <a:lnTo>
                    <a:pt x="0" y="49834"/>
                  </a:lnTo>
                  <a:cubicBezTo>
                    <a:pt x="0" y="22311"/>
                    <a:pt x="22311" y="0"/>
                    <a:pt x="49834" y="0"/>
                  </a:cubicBezTo>
                  <a:close/>
                </a:path>
              </a:pathLst>
            </a:custGeom>
            <a:solidFill>
              <a:srgbClr val="F2532E"/>
            </a:solidFill>
            <a:ln cap="rnd">
              <a:noFill/>
              <a:prstDash val="solid"/>
              <a:round/>
            </a:ln>
          </p:spPr>
          <p:txBody>
            <a:bodyPr/>
            <a:lstStyle/>
            <a:p>
              <a:endParaRPr lang="en-US"/>
            </a:p>
          </p:txBody>
        </p:sp>
        <p:sp>
          <p:nvSpPr>
            <p:cNvPr id="12" name="TextBox 12"/>
            <p:cNvSpPr txBox="1"/>
            <p:nvPr/>
          </p:nvSpPr>
          <p:spPr>
            <a:xfrm>
              <a:off x="0" y="-38100"/>
              <a:ext cx="2086736" cy="45144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507441" y="1417049"/>
            <a:ext cx="6591883" cy="1136654"/>
          </a:xfrm>
          <a:prstGeom prst="rect">
            <a:avLst/>
          </a:prstGeom>
        </p:spPr>
        <p:txBody>
          <a:bodyPr lIns="0" tIns="0" rIns="0" bIns="0" rtlCol="0" anchor="t">
            <a:spAutoFit/>
          </a:bodyPr>
          <a:lstStyle/>
          <a:p>
            <a:pPr algn="ctr">
              <a:lnSpc>
                <a:spcPts val="7700"/>
              </a:lnSpc>
            </a:pPr>
            <a:r>
              <a:rPr lang="en-US" sz="7000">
                <a:solidFill>
                  <a:srgbClr val="FFFFFF"/>
                </a:solidFill>
                <a:latin typeface="Times New Roman"/>
              </a:rPr>
              <a:t>GIỚI THIỆU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5660" y="8445389"/>
            <a:ext cx="480240" cy="554631"/>
            <a:chOff x="0" y="0"/>
            <a:chExt cx="703781" cy="812800"/>
          </a:xfrm>
        </p:grpSpPr>
        <p:sp>
          <p:nvSpPr>
            <p:cNvPr id="3" name="Freeform 3"/>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4" name="TextBox 4"/>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5" name="Group 5"/>
          <p:cNvGrpSpPr/>
          <p:nvPr/>
        </p:nvGrpSpPr>
        <p:grpSpPr>
          <a:xfrm>
            <a:off x="159157" y="392611"/>
            <a:ext cx="11600126" cy="1484482"/>
            <a:chOff x="0" y="0"/>
            <a:chExt cx="3900712" cy="499179"/>
          </a:xfrm>
        </p:grpSpPr>
        <p:sp>
          <p:nvSpPr>
            <p:cNvPr id="6" name="Freeform 6"/>
            <p:cNvSpPr/>
            <p:nvPr/>
          </p:nvSpPr>
          <p:spPr>
            <a:xfrm>
              <a:off x="0" y="0"/>
              <a:ext cx="3900712" cy="499179"/>
            </a:xfrm>
            <a:custGeom>
              <a:avLst/>
              <a:gdLst/>
              <a:ahLst/>
              <a:cxnLst/>
              <a:rect l="l" t="t" r="r" b="b"/>
              <a:pathLst>
                <a:path w="3900712" h="499179">
                  <a:moveTo>
                    <a:pt x="34037" y="0"/>
                  </a:moveTo>
                  <a:lnTo>
                    <a:pt x="3866674" y="0"/>
                  </a:lnTo>
                  <a:cubicBezTo>
                    <a:pt x="3875702" y="0"/>
                    <a:pt x="3884359" y="3586"/>
                    <a:pt x="3890743" y="9969"/>
                  </a:cubicBezTo>
                  <a:cubicBezTo>
                    <a:pt x="3897126" y="16353"/>
                    <a:pt x="3900712" y="25010"/>
                    <a:pt x="3900712" y="34037"/>
                  </a:cubicBezTo>
                  <a:lnTo>
                    <a:pt x="3900712" y="465142"/>
                  </a:lnTo>
                  <a:cubicBezTo>
                    <a:pt x="3900712" y="474169"/>
                    <a:pt x="3897126" y="482826"/>
                    <a:pt x="3890743" y="489210"/>
                  </a:cubicBezTo>
                  <a:cubicBezTo>
                    <a:pt x="3884359" y="495593"/>
                    <a:pt x="3875702" y="499179"/>
                    <a:pt x="3866674" y="499179"/>
                  </a:cubicBezTo>
                  <a:lnTo>
                    <a:pt x="34037" y="499179"/>
                  </a:lnTo>
                  <a:cubicBezTo>
                    <a:pt x="15239" y="499179"/>
                    <a:pt x="0" y="483940"/>
                    <a:pt x="0" y="465142"/>
                  </a:cubicBezTo>
                  <a:lnTo>
                    <a:pt x="0" y="34037"/>
                  </a:lnTo>
                  <a:cubicBezTo>
                    <a:pt x="0" y="15239"/>
                    <a:pt x="15239" y="0"/>
                    <a:pt x="34037" y="0"/>
                  </a:cubicBezTo>
                  <a:close/>
                </a:path>
              </a:pathLst>
            </a:custGeom>
            <a:solidFill>
              <a:srgbClr val="F8E7D7"/>
            </a:solidFill>
            <a:ln cap="rnd">
              <a:noFill/>
              <a:prstDash val="solid"/>
              <a:round/>
            </a:ln>
          </p:spPr>
          <p:txBody>
            <a:bodyPr/>
            <a:lstStyle/>
            <a:p>
              <a:endParaRPr lang="en-US"/>
            </a:p>
          </p:txBody>
        </p:sp>
        <p:sp>
          <p:nvSpPr>
            <p:cNvPr id="7" name="TextBox 7"/>
            <p:cNvSpPr txBox="1"/>
            <p:nvPr/>
          </p:nvSpPr>
          <p:spPr>
            <a:xfrm>
              <a:off x="0" y="-38100"/>
              <a:ext cx="3900712" cy="537279"/>
            </a:xfrm>
            <a:prstGeom prst="rect">
              <a:avLst/>
            </a:prstGeom>
          </p:spPr>
          <p:txBody>
            <a:bodyPr lIns="39788" tIns="39788" rIns="39788" bIns="39788" rtlCol="0" anchor="ctr"/>
            <a:lstStyle/>
            <a:p>
              <a:pPr algn="ctr">
                <a:lnSpc>
                  <a:spcPts val="2659"/>
                </a:lnSpc>
                <a:spcBef>
                  <a:spcPct val="0"/>
                </a:spcBef>
              </a:pPr>
              <a:endParaRPr/>
            </a:p>
          </p:txBody>
        </p:sp>
      </p:grpSp>
      <p:grpSp>
        <p:nvGrpSpPr>
          <p:cNvPr id="8" name="Group 8"/>
          <p:cNvGrpSpPr/>
          <p:nvPr/>
        </p:nvGrpSpPr>
        <p:grpSpPr>
          <a:xfrm>
            <a:off x="640038" y="597100"/>
            <a:ext cx="777324" cy="1204871"/>
            <a:chOff x="0" y="0"/>
            <a:chExt cx="261386" cy="405155"/>
          </a:xfrm>
        </p:grpSpPr>
        <p:sp>
          <p:nvSpPr>
            <p:cNvPr id="9" name="Freeform 9"/>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10" name="TextBox 10"/>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grpSp>
        <p:nvGrpSpPr>
          <p:cNvPr id="11" name="Group 11"/>
          <p:cNvGrpSpPr/>
          <p:nvPr/>
        </p:nvGrpSpPr>
        <p:grpSpPr>
          <a:xfrm>
            <a:off x="8342360" y="2019979"/>
            <a:ext cx="12077034" cy="1563952"/>
            <a:chOff x="0" y="0"/>
            <a:chExt cx="16102712" cy="2085270"/>
          </a:xfrm>
        </p:grpSpPr>
        <p:grpSp>
          <p:nvGrpSpPr>
            <p:cNvPr id="12" name="Group 12"/>
            <p:cNvGrpSpPr/>
            <p:nvPr/>
          </p:nvGrpSpPr>
          <p:grpSpPr>
            <a:xfrm>
              <a:off x="4114294" y="0"/>
              <a:ext cx="8057361" cy="1726209"/>
              <a:chOff x="0" y="0"/>
              <a:chExt cx="1265211" cy="271059"/>
            </a:xfrm>
          </p:grpSpPr>
          <p:sp>
            <p:nvSpPr>
              <p:cNvPr id="13" name="Freeform 13"/>
              <p:cNvSpPr/>
              <p:nvPr/>
            </p:nvSpPr>
            <p:spPr>
              <a:xfrm>
                <a:off x="0" y="0"/>
                <a:ext cx="1265211" cy="271059"/>
              </a:xfrm>
              <a:custGeom>
                <a:avLst/>
                <a:gdLst/>
                <a:ahLst/>
                <a:cxnLst/>
                <a:rect l="l" t="t" r="r" b="b"/>
                <a:pathLst>
                  <a:path w="1265211" h="271059">
                    <a:moveTo>
                      <a:pt x="65338" y="0"/>
                    </a:moveTo>
                    <a:lnTo>
                      <a:pt x="1199873" y="0"/>
                    </a:lnTo>
                    <a:cubicBezTo>
                      <a:pt x="1235959" y="0"/>
                      <a:pt x="1265211" y="29253"/>
                      <a:pt x="1265211" y="65338"/>
                    </a:cubicBezTo>
                    <a:lnTo>
                      <a:pt x="1265211" y="205721"/>
                    </a:lnTo>
                    <a:cubicBezTo>
                      <a:pt x="1265211" y="241806"/>
                      <a:pt x="1235959" y="271059"/>
                      <a:pt x="1199873" y="271059"/>
                    </a:cubicBezTo>
                    <a:lnTo>
                      <a:pt x="65338" y="271059"/>
                    </a:lnTo>
                    <a:cubicBezTo>
                      <a:pt x="48009" y="271059"/>
                      <a:pt x="31390" y="264175"/>
                      <a:pt x="19137" y="251922"/>
                    </a:cubicBezTo>
                    <a:cubicBezTo>
                      <a:pt x="6884" y="239669"/>
                      <a:pt x="0" y="223050"/>
                      <a:pt x="0" y="205721"/>
                    </a:cubicBezTo>
                    <a:lnTo>
                      <a:pt x="0" y="65338"/>
                    </a:lnTo>
                    <a:cubicBezTo>
                      <a:pt x="0" y="48009"/>
                      <a:pt x="6884" y="31390"/>
                      <a:pt x="19137" y="19137"/>
                    </a:cubicBezTo>
                    <a:cubicBezTo>
                      <a:pt x="31390" y="6884"/>
                      <a:pt x="48009" y="0"/>
                      <a:pt x="65338" y="0"/>
                    </a:cubicBezTo>
                    <a:close/>
                  </a:path>
                </a:pathLst>
              </a:custGeom>
              <a:solidFill>
                <a:srgbClr val="FAB087"/>
              </a:solidFill>
              <a:ln cap="rnd">
                <a:noFill/>
                <a:prstDash val="solid"/>
                <a:round/>
              </a:ln>
            </p:spPr>
            <p:txBody>
              <a:bodyPr/>
              <a:lstStyle/>
              <a:p>
                <a:endParaRPr lang="en-US"/>
              </a:p>
            </p:txBody>
          </p:sp>
          <p:sp>
            <p:nvSpPr>
              <p:cNvPr id="14" name="TextBox 14"/>
              <p:cNvSpPr txBox="1"/>
              <p:nvPr/>
            </p:nvSpPr>
            <p:spPr>
              <a:xfrm>
                <a:off x="0" y="-38100"/>
                <a:ext cx="1265211" cy="309159"/>
              </a:xfrm>
              <a:prstGeom prst="rect">
                <a:avLst/>
              </a:prstGeom>
            </p:spPr>
            <p:txBody>
              <a:bodyPr lIns="63904" tIns="63904" rIns="63904" bIns="63904" rtlCol="0" anchor="ctr"/>
              <a:lstStyle/>
              <a:p>
                <a:pPr algn="ctr">
                  <a:lnSpc>
                    <a:spcPts val="2659"/>
                  </a:lnSpc>
                  <a:spcBef>
                    <a:spcPct val="0"/>
                  </a:spcBef>
                </a:pPr>
                <a:endParaRPr/>
              </a:p>
            </p:txBody>
          </p:sp>
        </p:grpSp>
        <p:sp>
          <p:nvSpPr>
            <p:cNvPr id="15" name="TextBox 15"/>
            <p:cNvSpPr txBox="1"/>
            <p:nvPr/>
          </p:nvSpPr>
          <p:spPr>
            <a:xfrm>
              <a:off x="0" y="455716"/>
              <a:ext cx="16102712" cy="1629553"/>
            </a:xfrm>
            <a:prstGeom prst="rect">
              <a:avLst/>
            </a:prstGeom>
          </p:spPr>
          <p:txBody>
            <a:bodyPr lIns="0" tIns="0" rIns="0" bIns="0" rtlCol="0" anchor="t">
              <a:spAutoFit/>
            </a:bodyPr>
            <a:lstStyle/>
            <a:p>
              <a:pPr algn="ctr">
                <a:lnSpc>
                  <a:spcPts val="4830"/>
                </a:lnSpc>
              </a:pPr>
              <a:r>
                <a:rPr lang="en-US" sz="4025">
                  <a:solidFill>
                    <a:srgbClr val="FFFFFF"/>
                  </a:solidFill>
                  <a:latin typeface="Quicksand"/>
                </a:rPr>
                <a:t>VẼ BIỂU ĐỒ MACD</a:t>
              </a:r>
            </a:p>
            <a:p>
              <a:pPr algn="ctr">
                <a:lnSpc>
                  <a:spcPts val="4830"/>
                </a:lnSpc>
              </a:pPr>
              <a:endParaRPr lang="en-US" sz="4025">
                <a:solidFill>
                  <a:srgbClr val="FFFFFF"/>
                </a:solidFill>
                <a:latin typeface="Quicksand"/>
              </a:endParaRPr>
            </a:p>
          </p:txBody>
        </p:sp>
      </p:grpSp>
      <p:sp>
        <p:nvSpPr>
          <p:cNvPr id="16" name="Freeform 16"/>
          <p:cNvSpPr/>
          <p:nvPr/>
        </p:nvSpPr>
        <p:spPr>
          <a:xfrm>
            <a:off x="3429000" y="3558884"/>
            <a:ext cx="11897697" cy="6233918"/>
          </a:xfrm>
          <a:custGeom>
            <a:avLst/>
            <a:gdLst/>
            <a:ahLst/>
            <a:cxnLst/>
            <a:rect l="l" t="t" r="r" b="b"/>
            <a:pathLst>
              <a:path w="13321641" h="7306660">
                <a:moveTo>
                  <a:pt x="0" y="0"/>
                </a:moveTo>
                <a:lnTo>
                  <a:pt x="13321642" y="0"/>
                </a:lnTo>
                <a:lnTo>
                  <a:pt x="13321642" y="7306660"/>
                </a:lnTo>
                <a:lnTo>
                  <a:pt x="0" y="7306660"/>
                </a:lnTo>
                <a:lnTo>
                  <a:pt x="0" y="0"/>
                </a:lnTo>
                <a:close/>
              </a:path>
            </a:pathLst>
          </a:custGeom>
          <a:blipFill>
            <a:blip r:embed="rId2"/>
            <a:stretch>
              <a:fillRect/>
            </a:stretch>
          </a:blipFill>
        </p:spPr>
        <p:txBody>
          <a:bodyPr/>
          <a:lstStyle/>
          <a:p>
            <a:endParaRPr lang="en-US"/>
          </a:p>
        </p:txBody>
      </p:sp>
      <p:sp>
        <p:nvSpPr>
          <p:cNvPr id="17" name="TextBox 17"/>
          <p:cNvSpPr txBox="1"/>
          <p:nvPr/>
        </p:nvSpPr>
        <p:spPr>
          <a:xfrm>
            <a:off x="57206" y="802270"/>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3</a:t>
            </a:r>
          </a:p>
        </p:txBody>
      </p:sp>
      <p:sp>
        <p:nvSpPr>
          <p:cNvPr id="18" name="TextBox 18"/>
          <p:cNvSpPr txBox="1"/>
          <p:nvPr/>
        </p:nvSpPr>
        <p:spPr>
          <a:xfrm>
            <a:off x="2079961" y="950735"/>
            <a:ext cx="12105820" cy="702411"/>
          </a:xfrm>
          <a:prstGeom prst="rect">
            <a:avLst/>
          </a:prstGeom>
        </p:spPr>
        <p:txBody>
          <a:bodyPr lIns="0" tIns="0" rIns="0" bIns="0" rtlCol="0" anchor="t">
            <a:spAutoFit/>
          </a:bodyPr>
          <a:lstStyle/>
          <a:p>
            <a:pPr algn="l">
              <a:lnSpc>
                <a:spcPts val="4738"/>
              </a:lnSpc>
            </a:pPr>
            <a:r>
              <a:rPr lang="en-US" sz="4307">
                <a:solidFill>
                  <a:srgbClr val="3C2547"/>
                </a:solidFill>
                <a:latin typeface="Times New Roman"/>
              </a:rPr>
              <a:t>SỬ DỤNG CÁC CHỈ BÁO KỸ THUẬT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5660" y="8445389"/>
            <a:ext cx="480240" cy="554631"/>
            <a:chOff x="0" y="0"/>
            <a:chExt cx="703781" cy="812800"/>
          </a:xfrm>
        </p:grpSpPr>
        <p:sp>
          <p:nvSpPr>
            <p:cNvPr id="3" name="Freeform 3"/>
            <p:cNvSpPr/>
            <p:nvPr/>
          </p:nvSpPr>
          <p:spPr>
            <a:xfrm>
              <a:off x="0" y="0"/>
              <a:ext cx="703781" cy="812800"/>
            </a:xfrm>
            <a:custGeom>
              <a:avLst/>
              <a:gdLst/>
              <a:ahLst/>
              <a:cxnLst/>
              <a:rect l="l" t="t" r="r" b="b"/>
              <a:pathLst>
                <a:path w="703781" h="812800">
                  <a:moveTo>
                    <a:pt x="351891" y="0"/>
                  </a:moveTo>
                  <a:cubicBezTo>
                    <a:pt x="157547" y="0"/>
                    <a:pt x="0" y="181951"/>
                    <a:pt x="0" y="406400"/>
                  </a:cubicBezTo>
                  <a:cubicBezTo>
                    <a:pt x="0" y="630849"/>
                    <a:pt x="157547" y="812800"/>
                    <a:pt x="351891" y="812800"/>
                  </a:cubicBezTo>
                  <a:cubicBezTo>
                    <a:pt x="546234" y="812800"/>
                    <a:pt x="703781" y="630849"/>
                    <a:pt x="703781" y="406400"/>
                  </a:cubicBezTo>
                  <a:cubicBezTo>
                    <a:pt x="703781" y="181951"/>
                    <a:pt x="546234" y="0"/>
                    <a:pt x="351891"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4" name="TextBox 4"/>
            <p:cNvSpPr txBox="1"/>
            <p:nvPr/>
          </p:nvSpPr>
          <p:spPr>
            <a:xfrm>
              <a:off x="65979" y="38100"/>
              <a:ext cx="571822" cy="698500"/>
            </a:xfrm>
            <a:prstGeom prst="rect">
              <a:avLst/>
            </a:prstGeom>
          </p:spPr>
          <p:txBody>
            <a:bodyPr lIns="47533" tIns="47533" rIns="47533" bIns="47533" rtlCol="0" anchor="ctr"/>
            <a:lstStyle/>
            <a:p>
              <a:pPr algn="ctr">
                <a:lnSpc>
                  <a:spcPts val="2659"/>
                </a:lnSpc>
              </a:pPr>
              <a:endParaRPr/>
            </a:p>
          </p:txBody>
        </p:sp>
      </p:grpSp>
      <p:grpSp>
        <p:nvGrpSpPr>
          <p:cNvPr id="5" name="Group 5"/>
          <p:cNvGrpSpPr/>
          <p:nvPr/>
        </p:nvGrpSpPr>
        <p:grpSpPr>
          <a:xfrm>
            <a:off x="159157" y="392611"/>
            <a:ext cx="11600126" cy="1484482"/>
            <a:chOff x="0" y="0"/>
            <a:chExt cx="3900712" cy="499179"/>
          </a:xfrm>
        </p:grpSpPr>
        <p:sp>
          <p:nvSpPr>
            <p:cNvPr id="6" name="Freeform 6"/>
            <p:cNvSpPr/>
            <p:nvPr/>
          </p:nvSpPr>
          <p:spPr>
            <a:xfrm>
              <a:off x="0" y="0"/>
              <a:ext cx="3900712" cy="499179"/>
            </a:xfrm>
            <a:custGeom>
              <a:avLst/>
              <a:gdLst/>
              <a:ahLst/>
              <a:cxnLst/>
              <a:rect l="l" t="t" r="r" b="b"/>
              <a:pathLst>
                <a:path w="3900712" h="499179">
                  <a:moveTo>
                    <a:pt x="34037" y="0"/>
                  </a:moveTo>
                  <a:lnTo>
                    <a:pt x="3866674" y="0"/>
                  </a:lnTo>
                  <a:cubicBezTo>
                    <a:pt x="3875702" y="0"/>
                    <a:pt x="3884359" y="3586"/>
                    <a:pt x="3890743" y="9969"/>
                  </a:cubicBezTo>
                  <a:cubicBezTo>
                    <a:pt x="3897126" y="16353"/>
                    <a:pt x="3900712" y="25010"/>
                    <a:pt x="3900712" y="34037"/>
                  </a:cubicBezTo>
                  <a:lnTo>
                    <a:pt x="3900712" y="465142"/>
                  </a:lnTo>
                  <a:cubicBezTo>
                    <a:pt x="3900712" y="474169"/>
                    <a:pt x="3897126" y="482826"/>
                    <a:pt x="3890743" y="489210"/>
                  </a:cubicBezTo>
                  <a:cubicBezTo>
                    <a:pt x="3884359" y="495593"/>
                    <a:pt x="3875702" y="499179"/>
                    <a:pt x="3866674" y="499179"/>
                  </a:cubicBezTo>
                  <a:lnTo>
                    <a:pt x="34037" y="499179"/>
                  </a:lnTo>
                  <a:cubicBezTo>
                    <a:pt x="15239" y="499179"/>
                    <a:pt x="0" y="483940"/>
                    <a:pt x="0" y="465142"/>
                  </a:cubicBezTo>
                  <a:lnTo>
                    <a:pt x="0" y="34037"/>
                  </a:lnTo>
                  <a:cubicBezTo>
                    <a:pt x="0" y="15239"/>
                    <a:pt x="15239" y="0"/>
                    <a:pt x="34037" y="0"/>
                  </a:cubicBezTo>
                  <a:close/>
                </a:path>
              </a:pathLst>
            </a:custGeom>
            <a:solidFill>
              <a:srgbClr val="F8E7D7"/>
            </a:solidFill>
            <a:ln cap="rnd">
              <a:noFill/>
              <a:prstDash val="solid"/>
              <a:round/>
            </a:ln>
          </p:spPr>
          <p:txBody>
            <a:bodyPr/>
            <a:lstStyle/>
            <a:p>
              <a:endParaRPr lang="en-US"/>
            </a:p>
          </p:txBody>
        </p:sp>
        <p:sp>
          <p:nvSpPr>
            <p:cNvPr id="7" name="TextBox 7"/>
            <p:cNvSpPr txBox="1"/>
            <p:nvPr/>
          </p:nvSpPr>
          <p:spPr>
            <a:xfrm>
              <a:off x="0" y="-38100"/>
              <a:ext cx="3900712" cy="537279"/>
            </a:xfrm>
            <a:prstGeom prst="rect">
              <a:avLst/>
            </a:prstGeom>
          </p:spPr>
          <p:txBody>
            <a:bodyPr lIns="39788" tIns="39788" rIns="39788" bIns="39788" rtlCol="0" anchor="ctr"/>
            <a:lstStyle/>
            <a:p>
              <a:pPr algn="ctr">
                <a:lnSpc>
                  <a:spcPts val="2659"/>
                </a:lnSpc>
                <a:spcBef>
                  <a:spcPct val="0"/>
                </a:spcBef>
              </a:pPr>
              <a:endParaRPr/>
            </a:p>
          </p:txBody>
        </p:sp>
      </p:grpSp>
      <p:grpSp>
        <p:nvGrpSpPr>
          <p:cNvPr id="8" name="Group 8"/>
          <p:cNvGrpSpPr/>
          <p:nvPr/>
        </p:nvGrpSpPr>
        <p:grpSpPr>
          <a:xfrm>
            <a:off x="640038" y="597100"/>
            <a:ext cx="777324" cy="1204871"/>
            <a:chOff x="0" y="0"/>
            <a:chExt cx="261386" cy="405155"/>
          </a:xfrm>
        </p:grpSpPr>
        <p:sp>
          <p:nvSpPr>
            <p:cNvPr id="9" name="Freeform 9"/>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10" name="TextBox 10"/>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grpSp>
        <p:nvGrpSpPr>
          <p:cNvPr id="11" name="Group 11"/>
          <p:cNvGrpSpPr/>
          <p:nvPr/>
        </p:nvGrpSpPr>
        <p:grpSpPr>
          <a:xfrm>
            <a:off x="7907143" y="1954953"/>
            <a:ext cx="12077034" cy="1375526"/>
            <a:chOff x="0" y="0"/>
            <a:chExt cx="16102712" cy="2085270"/>
          </a:xfrm>
        </p:grpSpPr>
        <p:grpSp>
          <p:nvGrpSpPr>
            <p:cNvPr id="12" name="Group 12"/>
            <p:cNvGrpSpPr/>
            <p:nvPr/>
          </p:nvGrpSpPr>
          <p:grpSpPr>
            <a:xfrm>
              <a:off x="4114294" y="0"/>
              <a:ext cx="8057361" cy="1726209"/>
              <a:chOff x="0" y="0"/>
              <a:chExt cx="1265211" cy="271059"/>
            </a:xfrm>
          </p:grpSpPr>
          <p:sp>
            <p:nvSpPr>
              <p:cNvPr id="13" name="Freeform 13"/>
              <p:cNvSpPr/>
              <p:nvPr/>
            </p:nvSpPr>
            <p:spPr>
              <a:xfrm>
                <a:off x="0" y="0"/>
                <a:ext cx="1265211" cy="271059"/>
              </a:xfrm>
              <a:custGeom>
                <a:avLst/>
                <a:gdLst/>
                <a:ahLst/>
                <a:cxnLst/>
                <a:rect l="l" t="t" r="r" b="b"/>
                <a:pathLst>
                  <a:path w="1265211" h="271059">
                    <a:moveTo>
                      <a:pt x="65338" y="0"/>
                    </a:moveTo>
                    <a:lnTo>
                      <a:pt x="1199873" y="0"/>
                    </a:lnTo>
                    <a:cubicBezTo>
                      <a:pt x="1235959" y="0"/>
                      <a:pt x="1265211" y="29253"/>
                      <a:pt x="1265211" y="65338"/>
                    </a:cubicBezTo>
                    <a:lnTo>
                      <a:pt x="1265211" y="205721"/>
                    </a:lnTo>
                    <a:cubicBezTo>
                      <a:pt x="1265211" y="241806"/>
                      <a:pt x="1235959" y="271059"/>
                      <a:pt x="1199873" y="271059"/>
                    </a:cubicBezTo>
                    <a:lnTo>
                      <a:pt x="65338" y="271059"/>
                    </a:lnTo>
                    <a:cubicBezTo>
                      <a:pt x="48009" y="271059"/>
                      <a:pt x="31390" y="264175"/>
                      <a:pt x="19137" y="251922"/>
                    </a:cubicBezTo>
                    <a:cubicBezTo>
                      <a:pt x="6884" y="239669"/>
                      <a:pt x="0" y="223050"/>
                      <a:pt x="0" y="205721"/>
                    </a:cubicBezTo>
                    <a:lnTo>
                      <a:pt x="0" y="65338"/>
                    </a:lnTo>
                    <a:cubicBezTo>
                      <a:pt x="0" y="48009"/>
                      <a:pt x="6884" y="31390"/>
                      <a:pt x="19137" y="19137"/>
                    </a:cubicBezTo>
                    <a:cubicBezTo>
                      <a:pt x="31390" y="6884"/>
                      <a:pt x="48009" y="0"/>
                      <a:pt x="65338" y="0"/>
                    </a:cubicBezTo>
                    <a:close/>
                  </a:path>
                </a:pathLst>
              </a:custGeom>
              <a:solidFill>
                <a:srgbClr val="FAB087"/>
              </a:solidFill>
              <a:ln cap="rnd">
                <a:noFill/>
                <a:prstDash val="solid"/>
                <a:round/>
              </a:ln>
            </p:spPr>
            <p:txBody>
              <a:bodyPr/>
              <a:lstStyle/>
              <a:p>
                <a:endParaRPr lang="en-US"/>
              </a:p>
            </p:txBody>
          </p:sp>
          <p:sp>
            <p:nvSpPr>
              <p:cNvPr id="14" name="TextBox 14"/>
              <p:cNvSpPr txBox="1"/>
              <p:nvPr/>
            </p:nvSpPr>
            <p:spPr>
              <a:xfrm>
                <a:off x="0" y="-38100"/>
                <a:ext cx="1265211" cy="309159"/>
              </a:xfrm>
              <a:prstGeom prst="rect">
                <a:avLst/>
              </a:prstGeom>
            </p:spPr>
            <p:txBody>
              <a:bodyPr lIns="63904" tIns="63904" rIns="63904" bIns="63904" rtlCol="0" anchor="ctr"/>
              <a:lstStyle/>
              <a:p>
                <a:pPr algn="ctr">
                  <a:lnSpc>
                    <a:spcPts val="2659"/>
                  </a:lnSpc>
                  <a:spcBef>
                    <a:spcPct val="0"/>
                  </a:spcBef>
                </a:pPr>
                <a:endParaRPr/>
              </a:p>
            </p:txBody>
          </p:sp>
        </p:grpSp>
        <p:sp>
          <p:nvSpPr>
            <p:cNvPr id="15" name="TextBox 15"/>
            <p:cNvSpPr txBox="1"/>
            <p:nvPr/>
          </p:nvSpPr>
          <p:spPr>
            <a:xfrm>
              <a:off x="0" y="455716"/>
              <a:ext cx="16102712" cy="1629553"/>
            </a:xfrm>
            <a:prstGeom prst="rect">
              <a:avLst/>
            </a:prstGeom>
          </p:spPr>
          <p:txBody>
            <a:bodyPr lIns="0" tIns="0" rIns="0" bIns="0" rtlCol="0" anchor="t">
              <a:spAutoFit/>
            </a:bodyPr>
            <a:lstStyle/>
            <a:p>
              <a:pPr algn="ctr">
                <a:lnSpc>
                  <a:spcPts val="4830"/>
                </a:lnSpc>
              </a:pPr>
              <a:r>
                <a:rPr lang="en-US" sz="4025">
                  <a:solidFill>
                    <a:srgbClr val="FFFFFF"/>
                  </a:solidFill>
                  <a:latin typeface="Quicksand"/>
                </a:rPr>
                <a:t>VẼ BIỂU ĐỒ RSI</a:t>
              </a:r>
            </a:p>
            <a:p>
              <a:pPr algn="ctr">
                <a:lnSpc>
                  <a:spcPts val="4830"/>
                </a:lnSpc>
              </a:pPr>
              <a:endParaRPr lang="en-US" sz="4025">
                <a:solidFill>
                  <a:srgbClr val="FFFFFF"/>
                </a:solidFill>
                <a:latin typeface="Quicksand"/>
              </a:endParaRPr>
            </a:p>
          </p:txBody>
        </p:sp>
      </p:grpSp>
      <p:sp>
        <p:nvSpPr>
          <p:cNvPr id="16" name="Freeform 16"/>
          <p:cNvSpPr/>
          <p:nvPr/>
        </p:nvSpPr>
        <p:spPr>
          <a:xfrm>
            <a:off x="2971800" y="3211551"/>
            <a:ext cx="12789171" cy="6796142"/>
          </a:xfrm>
          <a:custGeom>
            <a:avLst/>
            <a:gdLst/>
            <a:ahLst/>
            <a:cxnLst/>
            <a:rect l="l" t="t" r="r" b="b"/>
            <a:pathLst>
              <a:path w="13305622" h="7325783">
                <a:moveTo>
                  <a:pt x="0" y="0"/>
                </a:moveTo>
                <a:lnTo>
                  <a:pt x="13305622" y="0"/>
                </a:lnTo>
                <a:lnTo>
                  <a:pt x="13305622" y="7325783"/>
                </a:lnTo>
                <a:lnTo>
                  <a:pt x="0" y="7325783"/>
                </a:lnTo>
                <a:lnTo>
                  <a:pt x="0" y="0"/>
                </a:lnTo>
                <a:close/>
              </a:path>
            </a:pathLst>
          </a:custGeom>
          <a:blipFill>
            <a:blip r:embed="rId2"/>
            <a:stretch>
              <a:fillRect/>
            </a:stretch>
          </a:blipFill>
        </p:spPr>
        <p:txBody>
          <a:bodyPr/>
          <a:lstStyle/>
          <a:p>
            <a:endParaRPr lang="en-US"/>
          </a:p>
        </p:txBody>
      </p:sp>
      <p:sp>
        <p:nvSpPr>
          <p:cNvPr id="17" name="TextBox 17"/>
          <p:cNvSpPr txBox="1"/>
          <p:nvPr/>
        </p:nvSpPr>
        <p:spPr>
          <a:xfrm>
            <a:off x="57206" y="802270"/>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3</a:t>
            </a:r>
          </a:p>
        </p:txBody>
      </p:sp>
      <p:sp>
        <p:nvSpPr>
          <p:cNvPr id="18" name="TextBox 18"/>
          <p:cNvSpPr txBox="1"/>
          <p:nvPr/>
        </p:nvSpPr>
        <p:spPr>
          <a:xfrm>
            <a:off x="2079961" y="950735"/>
            <a:ext cx="12105820" cy="702411"/>
          </a:xfrm>
          <a:prstGeom prst="rect">
            <a:avLst/>
          </a:prstGeom>
        </p:spPr>
        <p:txBody>
          <a:bodyPr lIns="0" tIns="0" rIns="0" bIns="0" rtlCol="0" anchor="t">
            <a:spAutoFit/>
          </a:bodyPr>
          <a:lstStyle/>
          <a:p>
            <a:pPr algn="l">
              <a:lnSpc>
                <a:spcPts val="4738"/>
              </a:lnSpc>
            </a:pPr>
            <a:r>
              <a:rPr lang="en-US" sz="4307">
                <a:solidFill>
                  <a:srgbClr val="3C2547"/>
                </a:solidFill>
                <a:latin typeface="Times New Roman"/>
              </a:rPr>
              <a:t>SỬ DỤNG CÁC CHỈ BÁO KỸ THUẬT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0F2F2"/>
        </a:solidFill>
        <a:effectLst/>
      </p:bgPr>
    </p:bg>
    <p:spTree>
      <p:nvGrpSpPr>
        <p:cNvPr id="1" name=""/>
        <p:cNvGrpSpPr/>
        <p:nvPr/>
      </p:nvGrpSpPr>
      <p:grpSpPr>
        <a:xfrm>
          <a:off x="0" y="0"/>
          <a:ext cx="0" cy="0"/>
          <a:chOff x="0" y="0"/>
          <a:chExt cx="0" cy="0"/>
        </a:xfrm>
      </p:grpSpPr>
      <p:grpSp>
        <p:nvGrpSpPr>
          <p:cNvPr id="2" name="Group 2"/>
          <p:cNvGrpSpPr/>
          <p:nvPr/>
        </p:nvGrpSpPr>
        <p:grpSpPr>
          <a:xfrm>
            <a:off x="159157" y="392611"/>
            <a:ext cx="11600126" cy="1484482"/>
            <a:chOff x="0" y="0"/>
            <a:chExt cx="3900712" cy="499179"/>
          </a:xfrm>
        </p:grpSpPr>
        <p:sp>
          <p:nvSpPr>
            <p:cNvPr id="3" name="Freeform 3"/>
            <p:cNvSpPr/>
            <p:nvPr/>
          </p:nvSpPr>
          <p:spPr>
            <a:xfrm>
              <a:off x="0" y="0"/>
              <a:ext cx="3900712" cy="499179"/>
            </a:xfrm>
            <a:custGeom>
              <a:avLst/>
              <a:gdLst/>
              <a:ahLst/>
              <a:cxnLst/>
              <a:rect l="l" t="t" r="r" b="b"/>
              <a:pathLst>
                <a:path w="3900712" h="499179">
                  <a:moveTo>
                    <a:pt x="34037" y="0"/>
                  </a:moveTo>
                  <a:lnTo>
                    <a:pt x="3866674" y="0"/>
                  </a:lnTo>
                  <a:cubicBezTo>
                    <a:pt x="3875702" y="0"/>
                    <a:pt x="3884359" y="3586"/>
                    <a:pt x="3890743" y="9969"/>
                  </a:cubicBezTo>
                  <a:cubicBezTo>
                    <a:pt x="3897126" y="16353"/>
                    <a:pt x="3900712" y="25010"/>
                    <a:pt x="3900712" y="34037"/>
                  </a:cubicBezTo>
                  <a:lnTo>
                    <a:pt x="3900712" y="465142"/>
                  </a:lnTo>
                  <a:cubicBezTo>
                    <a:pt x="3900712" y="474169"/>
                    <a:pt x="3897126" y="482826"/>
                    <a:pt x="3890743" y="489210"/>
                  </a:cubicBezTo>
                  <a:cubicBezTo>
                    <a:pt x="3884359" y="495593"/>
                    <a:pt x="3875702" y="499179"/>
                    <a:pt x="3866674" y="499179"/>
                  </a:cubicBezTo>
                  <a:lnTo>
                    <a:pt x="34037" y="499179"/>
                  </a:lnTo>
                  <a:cubicBezTo>
                    <a:pt x="15239" y="499179"/>
                    <a:pt x="0" y="483940"/>
                    <a:pt x="0" y="465142"/>
                  </a:cubicBezTo>
                  <a:lnTo>
                    <a:pt x="0" y="34037"/>
                  </a:lnTo>
                  <a:cubicBezTo>
                    <a:pt x="0" y="15239"/>
                    <a:pt x="15239" y="0"/>
                    <a:pt x="34037" y="0"/>
                  </a:cubicBezTo>
                  <a:close/>
                </a:path>
              </a:pathLst>
            </a:custGeom>
            <a:solidFill>
              <a:srgbClr val="E9541D"/>
            </a:solidFill>
            <a:ln cap="rnd">
              <a:noFill/>
              <a:prstDash val="solid"/>
              <a:round/>
            </a:ln>
          </p:spPr>
          <p:txBody>
            <a:bodyPr/>
            <a:lstStyle/>
            <a:p>
              <a:endParaRPr lang="en-US"/>
            </a:p>
          </p:txBody>
        </p:sp>
        <p:sp>
          <p:nvSpPr>
            <p:cNvPr id="4" name="TextBox 4"/>
            <p:cNvSpPr txBox="1"/>
            <p:nvPr/>
          </p:nvSpPr>
          <p:spPr>
            <a:xfrm>
              <a:off x="0" y="-28575"/>
              <a:ext cx="3900712" cy="527754"/>
            </a:xfrm>
            <a:prstGeom prst="rect">
              <a:avLst/>
            </a:prstGeom>
          </p:spPr>
          <p:txBody>
            <a:bodyPr lIns="39788" tIns="39788" rIns="39788" bIns="39788" rtlCol="0" anchor="ctr"/>
            <a:lstStyle/>
            <a:p>
              <a:pPr algn="ctr">
                <a:lnSpc>
                  <a:spcPts val="2659"/>
                </a:lnSpc>
                <a:spcBef>
                  <a:spcPct val="0"/>
                </a:spcBef>
              </a:pPr>
              <a:endParaRPr/>
            </a:p>
          </p:txBody>
        </p:sp>
      </p:grpSp>
      <p:grpSp>
        <p:nvGrpSpPr>
          <p:cNvPr id="5" name="Group 5"/>
          <p:cNvGrpSpPr/>
          <p:nvPr/>
        </p:nvGrpSpPr>
        <p:grpSpPr>
          <a:xfrm>
            <a:off x="640038" y="597100"/>
            <a:ext cx="777324" cy="1204871"/>
            <a:chOff x="0" y="0"/>
            <a:chExt cx="261386" cy="405155"/>
          </a:xfrm>
        </p:grpSpPr>
        <p:sp>
          <p:nvSpPr>
            <p:cNvPr id="6" name="Freeform 6"/>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000000"/>
            </a:solidFill>
            <a:ln cap="rnd">
              <a:noFill/>
              <a:prstDash val="solid"/>
              <a:round/>
            </a:ln>
          </p:spPr>
          <p:txBody>
            <a:bodyPr/>
            <a:lstStyle/>
            <a:p>
              <a:endParaRPr lang="en-US"/>
            </a:p>
          </p:txBody>
        </p:sp>
        <p:sp>
          <p:nvSpPr>
            <p:cNvPr id="7" name="TextBox 7"/>
            <p:cNvSpPr txBox="1"/>
            <p:nvPr/>
          </p:nvSpPr>
          <p:spPr>
            <a:xfrm>
              <a:off x="0" y="-28575"/>
              <a:ext cx="261386" cy="433730"/>
            </a:xfrm>
            <a:prstGeom prst="rect">
              <a:avLst/>
            </a:prstGeom>
          </p:spPr>
          <p:txBody>
            <a:bodyPr lIns="39788" tIns="39788" rIns="39788" bIns="39788" rtlCol="0" anchor="ctr"/>
            <a:lstStyle/>
            <a:p>
              <a:pPr algn="ctr">
                <a:lnSpc>
                  <a:spcPts val="2659"/>
                </a:lnSpc>
                <a:spcBef>
                  <a:spcPct val="0"/>
                </a:spcBef>
              </a:pPr>
              <a:endParaRPr/>
            </a:p>
          </p:txBody>
        </p:sp>
      </p:grpSp>
      <p:grpSp>
        <p:nvGrpSpPr>
          <p:cNvPr id="8" name="Group 8"/>
          <p:cNvGrpSpPr/>
          <p:nvPr/>
        </p:nvGrpSpPr>
        <p:grpSpPr>
          <a:xfrm>
            <a:off x="8548479" y="1653146"/>
            <a:ext cx="12307915" cy="1560987"/>
            <a:chOff x="0" y="0"/>
            <a:chExt cx="16410553" cy="2081316"/>
          </a:xfrm>
        </p:grpSpPr>
        <p:grpSp>
          <p:nvGrpSpPr>
            <p:cNvPr id="9" name="Group 9"/>
            <p:cNvGrpSpPr/>
            <p:nvPr/>
          </p:nvGrpSpPr>
          <p:grpSpPr>
            <a:xfrm>
              <a:off x="4192948" y="0"/>
              <a:ext cx="8211396" cy="1726209"/>
              <a:chOff x="0" y="0"/>
              <a:chExt cx="1289399" cy="271059"/>
            </a:xfrm>
          </p:grpSpPr>
          <p:sp>
            <p:nvSpPr>
              <p:cNvPr id="10" name="Freeform 10"/>
              <p:cNvSpPr/>
              <p:nvPr/>
            </p:nvSpPr>
            <p:spPr>
              <a:xfrm>
                <a:off x="0" y="0"/>
                <a:ext cx="1289399" cy="271059"/>
              </a:xfrm>
              <a:custGeom>
                <a:avLst/>
                <a:gdLst/>
                <a:ahLst/>
                <a:cxnLst/>
                <a:rect l="l" t="t" r="r" b="b"/>
                <a:pathLst>
                  <a:path w="1289399" h="271059">
                    <a:moveTo>
                      <a:pt x="64112" y="0"/>
                    </a:moveTo>
                    <a:lnTo>
                      <a:pt x="1225287" y="0"/>
                    </a:lnTo>
                    <a:cubicBezTo>
                      <a:pt x="1260695" y="0"/>
                      <a:pt x="1289399" y="28704"/>
                      <a:pt x="1289399" y="64112"/>
                    </a:cubicBezTo>
                    <a:lnTo>
                      <a:pt x="1289399" y="206947"/>
                    </a:lnTo>
                    <a:cubicBezTo>
                      <a:pt x="1289399" y="242355"/>
                      <a:pt x="1260695" y="271059"/>
                      <a:pt x="1225287" y="271059"/>
                    </a:cubicBezTo>
                    <a:lnTo>
                      <a:pt x="64112" y="271059"/>
                    </a:lnTo>
                    <a:cubicBezTo>
                      <a:pt x="28704" y="271059"/>
                      <a:pt x="0" y="242355"/>
                      <a:pt x="0" y="206947"/>
                    </a:cubicBezTo>
                    <a:lnTo>
                      <a:pt x="0" y="64112"/>
                    </a:lnTo>
                    <a:cubicBezTo>
                      <a:pt x="0" y="28704"/>
                      <a:pt x="28704" y="0"/>
                      <a:pt x="64112" y="0"/>
                    </a:cubicBezTo>
                    <a:close/>
                  </a:path>
                </a:pathLst>
              </a:custGeom>
              <a:solidFill>
                <a:srgbClr val="312D26"/>
              </a:solidFill>
              <a:ln cap="rnd">
                <a:noFill/>
                <a:prstDash val="solid"/>
                <a:round/>
              </a:ln>
            </p:spPr>
            <p:txBody>
              <a:bodyPr/>
              <a:lstStyle/>
              <a:p>
                <a:endParaRPr lang="en-US"/>
              </a:p>
            </p:txBody>
          </p:sp>
          <p:sp>
            <p:nvSpPr>
              <p:cNvPr id="11" name="TextBox 11"/>
              <p:cNvSpPr txBox="1"/>
              <p:nvPr/>
            </p:nvSpPr>
            <p:spPr>
              <a:xfrm>
                <a:off x="0" y="-28575"/>
                <a:ext cx="1289399" cy="299634"/>
              </a:xfrm>
              <a:prstGeom prst="rect">
                <a:avLst/>
              </a:prstGeom>
            </p:spPr>
            <p:txBody>
              <a:bodyPr lIns="63904" tIns="63904" rIns="63904" bIns="63904" rtlCol="0" anchor="ctr"/>
              <a:lstStyle/>
              <a:p>
                <a:pPr algn="ctr">
                  <a:lnSpc>
                    <a:spcPts val="2659"/>
                  </a:lnSpc>
                  <a:spcBef>
                    <a:spcPct val="0"/>
                  </a:spcBef>
                </a:pPr>
                <a:endParaRPr/>
              </a:p>
            </p:txBody>
          </p:sp>
        </p:grpSp>
        <p:sp>
          <p:nvSpPr>
            <p:cNvPr id="12" name="TextBox 12"/>
            <p:cNvSpPr txBox="1"/>
            <p:nvPr/>
          </p:nvSpPr>
          <p:spPr>
            <a:xfrm>
              <a:off x="0" y="446191"/>
              <a:ext cx="16410553" cy="1635125"/>
            </a:xfrm>
            <a:prstGeom prst="rect">
              <a:avLst/>
            </a:prstGeom>
          </p:spPr>
          <p:txBody>
            <a:bodyPr lIns="0" tIns="0" rIns="0" bIns="0" rtlCol="0" anchor="t">
              <a:spAutoFit/>
            </a:bodyPr>
            <a:lstStyle/>
            <a:p>
              <a:pPr algn="ctr">
                <a:lnSpc>
                  <a:spcPts val="4830"/>
                </a:lnSpc>
              </a:pPr>
              <a:r>
                <a:rPr lang="en-US" sz="4025">
                  <a:solidFill>
                    <a:srgbClr val="F0F2F2"/>
                  </a:solidFill>
                  <a:latin typeface="Prompt Medium"/>
                </a:rPr>
                <a:t>PHÂN TÍCH XU HƯỚNG </a:t>
              </a:r>
            </a:p>
            <a:p>
              <a:pPr algn="ctr">
                <a:lnSpc>
                  <a:spcPts val="4830"/>
                </a:lnSpc>
              </a:pPr>
              <a:endParaRPr lang="en-US" sz="4025">
                <a:solidFill>
                  <a:srgbClr val="F0F2F2"/>
                </a:solidFill>
                <a:latin typeface="Prompt Medium"/>
              </a:endParaRPr>
            </a:p>
          </p:txBody>
        </p:sp>
      </p:grpSp>
      <p:sp>
        <p:nvSpPr>
          <p:cNvPr id="13" name="Freeform 13"/>
          <p:cNvSpPr/>
          <p:nvPr/>
        </p:nvSpPr>
        <p:spPr>
          <a:xfrm rot="5400000">
            <a:off x="12927458" y="5547601"/>
            <a:ext cx="5830285" cy="2833400"/>
          </a:xfrm>
          <a:custGeom>
            <a:avLst/>
            <a:gdLst/>
            <a:ahLst/>
            <a:cxnLst/>
            <a:rect l="l" t="t" r="r" b="b"/>
            <a:pathLst>
              <a:path w="5830285" h="2833400">
                <a:moveTo>
                  <a:pt x="0" y="0"/>
                </a:moveTo>
                <a:lnTo>
                  <a:pt x="5830285" y="0"/>
                </a:lnTo>
                <a:lnTo>
                  <a:pt x="5830285" y="2833400"/>
                </a:lnTo>
                <a:lnTo>
                  <a:pt x="0" y="2833400"/>
                </a:lnTo>
                <a:lnTo>
                  <a:pt x="0" y="0"/>
                </a:lnTo>
                <a:close/>
              </a:path>
            </a:pathLst>
          </a:custGeom>
          <a:blipFill>
            <a:blip r:embed="rId2"/>
            <a:stretch>
              <a:fillRect l="-25605" r="-40061" b="-3972"/>
            </a:stretch>
          </a:blipFill>
        </p:spPr>
        <p:txBody>
          <a:bodyPr/>
          <a:lstStyle/>
          <a:p>
            <a:endParaRPr lang="en-US"/>
          </a:p>
        </p:txBody>
      </p:sp>
      <p:graphicFrame>
        <p:nvGraphicFramePr>
          <p:cNvPr id="14" name="Table 14"/>
          <p:cNvGraphicFramePr>
            <a:graphicFrameLocks noGrp="1"/>
          </p:cNvGraphicFramePr>
          <p:nvPr/>
        </p:nvGraphicFramePr>
        <p:xfrm>
          <a:off x="732322" y="3059566"/>
          <a:ext cx="16526976" cy="6806680"/>
        </p:xfrm>
        <a:graphic>
          <a:graphicData uri="http://schemas.openxmlformats.org/drawingml/2006/table">
            <a:tbl>
              <a:tblPr/>
              <a:tblGrid>
                <a:gridCol w="2754496">
                  <a:extLst>
                    <a:ext uri="{9D8B030D-6E8A-4147-A177-3AD203B41FA5}">
                      <a16:colId xmlns:a16="http://schemas.microsoft.com/office/drawing/2014/main" val="20000"/>
                    </a:ext>
                  </a:extLst>
                </a:gridCol>
                <a:gridCol w="2754496">
                  <a:extLst>
                    <a:ext uri="{9D8B030D-6E8A-4147-A177-3AD203B41FA5}">
                      <a16:colId xmlns:a16="http://schemas.microsoft.com/office/drawing/2014/main" val="20001"/>
                    </a:ext>
                  </a:extLst>
                </a:gridCol>
                <a:gridCol w="2754496">
                  <a:extLst>
                    <a:ext uri="{9D8B030D-6E8A-4147-A177-3AD203B41FA5}">
                      <a16:colId xmlns:a16="http://schemas.microsoft.com/office/drawing/2014/main" val="20002"/>
                    </a:ext>
                  </a:extLst>
                </a:gridCol>
                <a:gridCol w="2754496">
                  <a:extLst>
                    <a:ext uri="{9D8B030D-6E8A-4147-A177-3AD203B41FA5}">
                      <a16:colId xmlns:a16="http://schemas.microsoft.com/office/drawing/2014/main" val="20003"/>
                    </a:ext>
                  </a:extLst>
                </a:gridCol>
                <a:gridCol w="2754496">
                  <a:extLst>
                    <a:ext uri="{9D8B030D-6E8A-4147-A177-3AD203B41FA5}">
                      <a16:colId xmlns:a16="http://schemas.microsoft.com/office/drawing/2014/main" val="20004"/>
                    </a:ext>
                  </a:extLst>
                </a:gridCol>
                <a:gridCol w="2754496">
                  <a:extLst>
                    <a:ext uri="{9D8B030D-6E8A-4147-A177-3AD203B41FA5}">
                      <a16:colId xmlns:a16="http://schemas.microsoft.com/office/drawing/2014/main" val="20005"/>
                    </a:ext>
                  </a:extLst>
                </a:gridCol>
              </a:tblGrid>
              <a:tr h="1047010">
                <a:tc>
                  <a:txBody>
                    <a:bodyPr/>
                    <a:lstStyle/>
                    <a:p>
                      <a:pPr algn="l">
                        <a:lnSpc>
                          <a:spcPts val="3220"/>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Bold"/>
                        </a:rPr>
                        <a:t>MA TREND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Bold"/>
                        </a:rPr>
                        <a:t>EMA TREND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Bold"/>
                        </a:rPr>
                        <a:t>MACD TREND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Bold"/>
                        </a:rPr>
                        <a:t>RSI TREND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Bold"/>
                        </a:rPr>
                        <a:t>OVERALL TREND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9945">
                <a:tc>
                  <a:txBody>
                    <a:bodyPr/>
                    <a:lstStyle/>
                    <a:p>
                      <a:pPr algn="l">
                        <a:lnSpc>
                          <a:spcPts val="3220"/>
                        </a:lnSpc>
                        <a:defRPr/>
                      </a:pPr>
                      <a:r>
                        <a:rPr lang="en-US" sz="2300">
                          <a:solidFill>
                            <a:srgbClr val="000000"/>
                          </a:solidFill>
                          <a:latin typeface="Prompt Bold"/>
                        </a:rPr>
                        <a:t>TH1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9945">
                <a:tc>
                  <a:txBody>
                    <a:bodyPr/>
                    <a:lstStyle/>
                    <a:p>
                      <a:pPr algn="l">
                        <a:lnSpc>
                          <a:spcPts val="3220"/>
                        </a:lnSpc>
                        <a:defRPr/>
                      </a:pPr>
                      <a:r>
                        <a:rPr lang="en-US" sz="2300">
                          <a:solidFill>
                            <a:srgbClr val="000000"/>
                          </a:solidFill>
                          <a:latin typeface="Prompt Bold"/>
                        </a:rPr>
                        <a:t>TH2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9945">
                <a:tc>
                  <a:txBody>
                    <a:bodyPr/>
                    <a:lstStyle/>
                    <a:p>
                      <a:pPr algn="l">
                        <a:lnSpc>
                          <a:spcPts val="3220"/>
                        </a:lnSpc>
                        <a:defRPr/>
                      </a:pPr>
                      <a:r>
                        <a:rPr lang="en-US" sz="2300">
                          <a:solidFill>
                            <a:srgbClr val="000000"/>
                          </a:solidFill>
                          <a:latin typeface="Prompt Bold"/>
                        </a:rPr>
                        <a:t>TH3</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59945">
                <a:tc>
                  <a:txBody>
                    <a:bodyPr/>
                    <a:lstStyle/>
                    <a:p>
                      <a:pPr algn="l">
                        <a:lnSpc>
                          <a:spcPts val="3220"/>
                        </a:lnSpc>
                        <a:defRPr/>
                      </a:pPr>
                      <a:r>
                        <a:rPr lang="en-US" sz="2300">
                          <a:solidFill>
                            <a:srgbClr val="000000"/>
                          </a:solidFill>
                          <a:latin typeface="Prompt Bold"/>
                        </a:rPr>
                        <a:t>TH4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59945">
                <a:tc>
                  <a:txBody>
                    <a:bodyPr/>
                    <a:lstStyle/>
                    <a:p>
                      <a:pPr algn="l">
                        <a:lnSpc>
                          <a:spcPts val="3220"/>
                        </a:lnSpc>
                        <a:defRPr/>
                      </a:pPr>
                      <a:r>
                        <a:rPr lang="en-US" sz="2300">
                          <a:solidFill>
                            <a:srgbClr val="000000"/>
                          </a:solidFill>
                          <a:latin typeface="Prompt Bold"/>
                        </a:rPr>
                        <a:t>TH5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59945">
                <a:tc>
                  <a:txBody>
                    <a:bodyPr/>
                    <a:lstStyle/>
                    <a:p>
                      <a:pPr algn="l">
                        <a:lnSpc>
                          <a:spcPts val="3220"/>
                        </a:lnSpc>
                        <a:defRPr/>
                      </a:pPr>
                      <a:r>
                        <a:rPr lang="en-US" sz="2300">
                          <a:solidFill>
                            <a:srgbClr val="000000"/>
                          </a:solidFill>
                          <a:latin typeface="Prompt Bold"/>
                        </a:rPr>
                        <a:t>TH6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tăng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ổn định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Prompt Light"/>
                        </a:rPr>
                        <a:t>giảm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5" name="TextBox 15"/>
          <p:cNvSpPr txBox="1"/>
          <p:nvPr/>
        </p:nvSpPr>
        <p:spPr>
          <a:xfrm>
            <a:off x="57206" y="805312"/>
            <a:ext cx="1942988" cy="879677"/>
          </a:xfrm>
          <a:prstGeom prst="rect">
            <a:avLst/>
          </a:prstGeom>
        </p:spPr>
        <p:txBody>
          <a:bodyPr lIns="0" tIns="0" rIns="0" bIns="0" rtlCol="0" anchor="t">
            <a:spAutoFit/>
          </a:bodyPr>
          <a:lstStyle/>
          <a:p>
            <a:pPr algn="ctr">
              <a:lnSpc>
                <a:spcPts val="6892"/>
              </a:lnSpc>
            </a:pPr>
            <a:r>
              <a:rPr lang="en-US" sz="6265">
                <a:solidFill>
                  <a:srgbClr val="F0F2F2"/>
                </a:solidFill>
                <a:latin typeface="Prompt Medium"/>
              </a:rPr>
              <a:t>3</a:t>
            </a:r>
          </a:p>
        </p:txBody>
      </p:sp>
      <p:sp>
        <p:nvSpPr>
          <p:cNvPr id="16" name="TextBox 16"/>
          <p:cNvSpPr txBox="1"/>
          <p:nvPr/>
        </p:nvSpPr>
        <p:spPr>
          <a:xfrm>
            <a:off x="2079961" y="1036460"/>
            <a:ext cx="12105820" cy="616686"/>
          </a:xfrm>
          <a:prstGeom prst="rect">
            <a:avLst/>
          </a:prstGeom>
        </p:spPr>
        <p:txBody>
          <a:bodyPr lIns="0" tIns="0" rIns="0" bIns="0" rtlCol="0" anchor="t">
            <a:spAutoFit/>
          </a:bodyPr>
          <a:lstStyle/>
          <a:p>
            <a:pPr algn="l">
              <a:lnSpc>
                <a:spcPts val="4738"/>
              </a:lnSpc>
            </a:pPr>
            <a:r>
              <a:rPr lang="en-US" sz="4307">
                <a:solidFill>
                  <a:srgbClr val="F0F2F2"/>
                </a:solidFill>
                <a:latin typeface="Prompt Bold"/>
              </a:rPr>
              <a:t>SỬ DỤNG CÁC CHỈ BÁO KỸ THUẬT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TextBox 2"/>
          <p:cNvSpPr txBox="1"/>
          <p:nvPr/>
        </p:nvSpPr>
        <p:spPr>
          <a:xfrm>
            <a:off x="2585177" y="827642"/>
            <a:ext cx="12569659"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GIỚI THIỆU TẬP DỮ LIỆU</a:t>
            </a:r>
          </a:p>
        </p:txBody>
      </p:sp>
      <p:grpSp>
        <p:nvGrpSpPr>
          <p:cNvPr id="3" name="Group 3"/>
          <p:cNvGrpSpPr/>
          <p:nvPr/>
        </p:nvGrpSpPr>
        <p:grpSpPr>
          <a:xfrm>
            <a:off x="1028700" y="1889932"/>
            <a:ext cx="16230600" cy="2884502"/>
            <a:chOff x="0" y="0"/>
            <a:chExt cx="4353700" cy="773739"/>
          </a:xfrm>
        </p:grpSpPr>
        <p:sp>
          <p:nvSpPr>
            <p:cNvPr id="4" name="Freeform 4"/>
            <p:cNvSpPr/>
            <p:nvPr/>
          </p:nvSpPr>
          <p:spPr>
            <a:xfrm>
              <a:off x="0" y="0"/>
              <a:ext cx="4353699" cy="773739"/>
            </a:xfrm>
            <a:custGeom>
              <a:avLst/>
              <a:gdLst/>
              <a:ahLst/>
              <a:cxnLst/>
              <a:rect l="l" t="t" r="r" b="b"/>
              <a:pathLst>
                <a:path w="4353699" h="773739">
                  <a:moveTo>
                    <a:pt x="24327" y="0"/>
                  </a:moveTo>
                  <a:lnTo>
                    <a:pt x="4329373" y="0"/>
                  </a:lnTo>
                  <a:cubicBezTo>
                    <a:pt x="4342808" y="0"/>
                    <a:pt x="4353699" y="10891"/>
                    <a:pt x="4353699" y="24327"/>
                  </a:cubicBezTo>
                  <a:lnTo>
                    <a:pt x="4353699" y="749413"/>
                  </a:lnTo>
                  <a:cubicBezTo>
                    <a:pt x="4353699" y="762848"/>
                    <a:pt x="4342808" y="773739"/>
                    <a:pt x="4329373" y="773739"/>
                  </a:cubicBezTo>
                  <a:lnTo>
                    <a:pt x="24327" y="773739"/>
                  </a:lnTo>
                  <a:cubicBezTo>
                    <a:pt x="17875" y="773739"/>
                    <a:pt x="11687" y="771176"/>
                    <a:pt x="7125" y="766614"/>
                  </a:cubicBezTo>
                  <a:cubicBezTo>
                    <a:pt x="2563" y="762052"/>
                    <a:pt x="0" y="755865"/>
                    <a:pt x="0" y="749413"/>
                  </a:cubicBezTo>
                  <a:lnTo>
                    <a:pt x="0" y="24327"/>
                  </a:lnTo>
                  <a:cubicBezTo>
                    <a:pt x="0" y="10891"/>
                    <a:pt x="10891" y="0"/>
                    <a:pt x="24327" y="0"/>
                  </a:cubicBezTo>
                  <a:close/>
                </a:path>
              </a:pathLst>
            </a:custGeom>
            <a:solidFill>
              <a:srgbClr val="F8E7D7"/>
            </a:solidFill>
            <a:ln cap="rnd">
              <a:noFill/>
              <a:prstDash val="solid"/>
              <a:round/>
            </a:ln>
          </p:spPr>
          <p:txBody>
            <a:bodyPr/>
            <a:lstStyle/>
            <a:p>
              <a:endParaRPr lang="en-US"/>
            </a:p>
          </p:txBody>
        </p:sp>
        <p:sp>
          <p:nvSpPr>
            <p:cNvPr id="5" name="TextBox 5"/>
            <p:cNvSpPr txBox="1"/>
            <p:nvPr/>
          </p:nvSpPr>
          <p:spPr>
            <a:xfrm>
              <a:off x="0" y="-38100"/>
              <a:ext cx="4353700" cy="811839"/>
            </a:xfrm>
            <a:prstGeom prst="rect">
              <a:avLst/>
            </a:prstGeom>
          </p:spPr>
          <p:txBody>
            <a:bodyPr lIns="48631" tIns="48631" rIns="48631" bIns="48631" rtlCol="0" anchor="ctr"/>
            <a:lstStyle/>
            <a:p>
              <a:pPr algn="ctr">
                <a:lnSpc>
                  <a:spcPts val="2659"/>
                </a:lnSpc>
                <a:spcBef>
                  <a:spcPct val="0"/>
                </a:spcBef>
              </a:pPr>
              <a:endParaRPr/>
            </a:p>
          </p:txBody>
        </p:sp>
      </p:grpSp>
      <p:sp>
        <p:nvSpPr>
          <p:cNvPr id="6" name="Freeform 6"/>
          <p:cNvSpPr/>
          <p:nvPr/>
        </p:nvSpPr>
        <p:spPr>
          <a:xfrm>
            <a:off x="3048773" y="5143500"/>
            <a:ext cx="12190453" cy="4439357"/>
          </a:xfrm>
          <a:custGeom>
            <a:avLst/>
            <a:gdLst/>
            <a:ahLst/>
            <a:cxnLst/>
            <a:rect l="l" t="t" r="r" b="b"/>
            <a:pathLst>
              <a:path w="12190453" h="4439357">
                <a:moveTo>
                  <a:pt x="0" y="0"/>
                </a:moveTo>
                <a:lnTo>
                  <a:pt x="12190454" y="0"/>
                </a:lnTo>
                <a:lnTo>
                  <a:pt x="12190454" y="4439357"/>
                </a:lnTo>
                <a:lnTo>
                  <a:pt x="0" y="443935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396462" y="2098136"/>
            <a:ext cx="15402820" cy="22955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Cabin"/>
              </a:rPr>
              <a:t>Tập dữ liệu ban đầu bao gồm các cột: timestamp, open, high, close, low, trend</a:t>
            </a:r>
          </a:p>
          <a:p>
            <a:pPr marL="647700" lvl="1" indent="-323850" algn="just">
              <a:lnSpc>
                <a:spcPts val="3600"/>
              </a:lnSpc>
              <a:buFont typeface="Arial"/>
              <a:buChar char="•"/>
            </a:pPr>
            <a:r>
              <a:rPr lang="en-US" sz="3000">
                <a:solidFill>
                  <a:srgbClr val="000000"/>
                </a:solidFill>
                <a:latin typeface="Cabin"/>
              </a:rPr>
              <a:t>Thực hiện các chỉ báo kỹ thuật có các cột mới như: MA (7, 25, 99 ngày), EMA (7, 30), MACD, Signal_Line, RSI (6, 14)</a:t>
            </a:r>
          </a:p>
          <a:p>
            <a:pPr marL="647700" lvl="1" indent="-323850" algn="just">
              <a:lnSpc>
                <a:spcPts val="3600"/>
              </a:lnSpc>
              <a:buFont typeface="Arial"/>
              <a:buChar char="•"/>
            </a:pPr>
            <a:r>
              <a:rPr lang="en-US" sz="3000">
                <a:solidFill>
                  <a:srgbClr val="000000"/>
                </a:solidFill>
                <a:latin typeface="Cabin"/>
              </a:rPr>
              <a:t>Chia tập dữ liêu thành 80% train và 20% test - Bắt đầu từ 15/4/2021 đến 31/3/2023 với các cột input là MA, EMA, MACD, Signal_Line, RSI và output là trend.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59157" y="392611"/>
            <a:ext cx="12256203" cy="1638403"/>
            <a:chOff x="0" y="0"/>
            <a:chExt cx="4121327" cy="550937"/>
          </a:xfrm>
        </p:grpSpPr>
        <p:sp>
          <p:nvSpPr>
            <p:cNvPr id="3" name="Freeform 3"/>
            <p:cNvSpPr/>
            <p:nvPr/>
          </p:nvSpPr>
          <p:spPr>
            <a:xfrm>
              <a:off x="0" y="0"/>
              <a:ext cx="4121327" cy="550937"/>
            </a:xfrm>
            <a:custGeom>
              <a:avLst/>
              <a:gdLst/>
              <a:ahLst/>
              <a:cxnLst/>
              <a:rect l="l" t="t" r="r" b="b"/>
              <a:pathLst>
                <a:path w="4121327" h="550937">
                  <a:moveTo>
                    <a:pt x="32215" y="0"/>
                  </a:moveTo>
                  <a:lnTo>
                    <a:pt x="4089112" y="0"/>
                  </a:lnTo>
                  <a:cubicBezTo>
                    <a:pt x="4106904" y="0"/>
                    <a:pt x="4121327" y="14423"/>
                    <a:pt x="4121327" y="32215"/>
                  </a:cubicBezTo>
                  <a:lnTo>
                    <a:pt x="4121327" y="518722"/>
                  </a:lnTo>
                  <a:cubicBezTo>
                    <a:pt x="4121327" y="527266"/>
                    <a:pt x="4117933" y="535460"/>
                    <a:pt x="4111892" y="541501"/>
                  </a:cubicBezTo>
                  <a:cubicBezTo>
                    <a:pt x="4105850" y="547543"/>
                    <a:pt x="4097656" y="550937"/>
                    <a:pt x="4089112" y="550937"/>
                  </a:cubicBezTo>
                  <a:lnTo>
                    <a:pt x="32215" y="550937"/>
                  </a:lnTo>
                  <a:cubicBezTo>
                    <a:pt x="23671" y="550937"/>
                    <a:pt x="15477" y="547543"/>
                    <a:pt x="9436" y="541501"/>
                  </a:cubicBezTo>
                  <a:cubicBezTo>
                    <a:pt x="3394" y="535460"/>
                    <a:pt x="0" y="527266"/>
                    <a:pt x="0" y="518722"/>
                  </a:cubicBezTo>
                  <a:lnTo>
                    <a:pt x="0" y="32215"/>
                  </a:lnTo>
                  <a:cubicBezTo>
                    <a:pt x="0" y="23671"/>
                    <a:pt x="3394" y="15477"/>
                    <a:pt x="9436" y="9436"/>
                  </a:cubicBezTo>
                  <a:cubicBezTo>
                    <a:pt x="15477" y="3394"/>
                    <a:pt x="23671" y="0"/>
                    <a:pt x="32215" y="0"/>
                  </a:cubicBezTo>
                  <a:close/>
                </a:path>
              </a:pathLst>
            </a:custGeom>
            <a:solidFill>
              <a:srgbClr val="F8E7D7"/>
            </a:solidFill>
            <a:ln cap="rnd">
              <a:noFill/>
              <a:prstDash val="solid"/>
              <a:round/>
            </a:ln>
          </p:spPr>
          <p:txBody>
            <a:bodyPr/>
            <a:lstStyle/>
            <a:p>
              <a:endParaRPr lang="en-US"/>
            </a:p>
          </p:txBody>
        </p:sp>
        <p:sp>
          <p:nvSpPr>
            <p:cNvPr id="4" name="TextBox 4"/>
            <p:cNvSpPr txBox="1"/>
            <p:nvPr/>
          </p:nvSpPr>
          <p:spPr>
            <a:xfrm>
              <a:off x="0" y="-38100"/>
              <a:ext cx="4121327" cy="589037"/>
            </a:xfrm>
            <a:prstGeom prst="rect">
              <a:avLst/>
            </a:prstGeom>
          </p:spPr>
          <p:txBody>
            <a:bodyPr lIns="39788" tIns="39788" rIns="39788" bIns="39788" rtlCol="0" anchor="ctr"/>
            <a:lstStyle/>
            <a:p>
              <a:pPr algn="ctr">
                <a:lnSpc>
                  <a:spcPts val="2659"/>
                </a:lnSpc>
                <a:spcBef>
                  <a:spcPct val="0"/>
                </a:spcBef>
              </a:pPr>
              <a:endParaRPr/>
            </a:p>
          </p:txBody>
        </p:sp>
      </p:grpSp>
      <p:grpSp>
        <p:nvGrpSpPr>
          <p:cNvPr id="5" name="Group 5"/>
          <p:cNvGrpSpPr/>
          <p:nvPr/>
        </p:nvGrpSpPr>
        <p:grpSpPr>
          <a:xfrm>
            <a:off x="640038" y="597100"/>
            <a:ext cx="777324" cy="1204871"/>
            <a:chOff x="0" y="0"/>
            <a:chExt cx="261386" cy="405155"/>
          </a:xfrm>
        </p:grpSpPr>
        <p:sp>
          <p:nvSpPr>
            <p:cNvPr id="6" name="Freeform 6"/>
            <p:cNvSpPr/>
            <p:nvPr/>
          </p:nvSpPr>
          <p:spPr>
            <a:xfrm>
              <a:off x="0" y="0"/>
              <a:ext cx="261386" cy="405155"/>
            </a:xfrm>
            <a:custGeom>
              <a:avLst/>
              <a:gdLst/>
              <a:ahLst/>
              <a:cxnLst/>
              <a:rect l="l" t="t" r="r" b="b"/>
              <a:pathLst>
                <a:path w="261386" h="405155">
                  <a:moveTo>
                    <a:pt x="130693" y="0"/>
                  </a:moveTo>
                  <a:lnTo>
                    <a:pt x="130693" y="0"/>
                  </a:lnTo>
                  <a:cubicBezTo>
                    <a:pt x="202873" y="0"/>
                    <a:pt x="261386" y="58513"/>
                    <a:pt x="261386" y="130693"/>
                  </a:cubicBezTo>
                  <a:lnTo>
                    <a:pt x="261386" y="274462"/>
                  </a:lnTo>
                  <a:cubicBezTo>
                    <a:pt x="261386" y="309124"/>
                    <a:pt x="247617" y="342366"/>
                    <a:pt x="223107" y="366876"/>
                  </a:cubicBezTo>
                  <a:cubicBezTo>
                    <a:pt x="198598" y="391386"/>
                    <a:pt x="165355" y="405155"/>
                    <a:pt x="130693" y="405155"/>
                  </a:cubicBezTo>
                  <a:lnTo>
                    <a:pt x="130693" y="405155"/>
                  </a:lnTo>
                  <a:cubicBezTo>
                    <a:pt x="58513" y="405155"/>
                    <a:pt x="0" y="346642"/>
                    <a:pt x="0" y="274462"/>
                  </a:cubicBezTo>
                  <a:lnTo>
                    <a:pt x="0" y="130693"/>
                  </a:lnTo>
                  <a:cubicBezTo>
                    <a:pt x="0" y="96031"/>
                    <a:pt x="13769" y="62789"/>
                    <a:pt x="38279" y="38279"/>
                  </a:cubicBezTo>
                  <a:cubicBezTo>
                    <a:pt x="62789" y="13769"/>
                    <a:pt x="96031" y="0"/>
                    <a:pt x="130693" y="0"/>
                  </a:cubicBezTo>
                  <a:close/>
                </a:path>
              </a:pathLst>
            </a:custGeom>
            <a:solidFill>
              <a:srgbClr val="F2532E"/>
            </a:solidFill>
            <a:ln cap="rnd">
              <a:noFill/>
              <a:prstDash val="solid"/>
              <a:round/>
            </a:ln>
          </p:spPr>
          <p:txBody>
            <a:bodyPr/>
            <a:lstStyle/>
            <a:p>
              <a:endParaRPr lang="en-US"/>
            </a:p>
          </p:txBody>
        </p:sp>
        <p:sp>
          <p:nvSpPr>
            <p:cNvPr id="7" name="TextBox 7"/>
            <p:cNvSpPr txBox="1"/>
            <p:nvPr/>
          </p:nvSpPr>
          <p:spPr>
            <a:xfrm>
              <a:off x="0" y="-38100"/>
              <a:ext cx="261386" cy="443255"/>
            </a:xfrm>
            <a:prstGeom prst="rect">
              <a:avLst/>
            </a:prstGeom>
          </p:spPr>
          <p:txBody>
            <a:bodyPr lIns="39788" tIns="39788" rIns="39788" bIns="39788" rtlCol="0" anchor="ctr"/>
            <a:lstStyle/>
            <a:p>
              <a:pPr algn="ctr">
                <a:lnSpc>
                  <a:spcPts val="2659"/>
                </a:lnSpc>
                <a:spcBef>
                  <a:spcPct val="0"/>
                </a:spcBef>
              </a:pPr>
              <a:endParaRPr/>
            </a:p>
          </p:txBody>
        </p:sp>
      </p:grpSp>
      <p:graphicFrame>
        <p:nvGraphicFramePr>
          <p:cNvPr id="8" name="Table 8"/>
          <p:cNvGraphicFramePr>
            <a:graphicFrameLocks noGrp="1"/>
          </p:cNvGraphicFramePr>
          <p:nvPr/>
        </p:nvGraphicFramePr>
        <p:xfrm>
          <a:off x="1423741" y="2514600"/>
          <a:ext cx="15440517" cy="7772401"/>
        </p:xfrm>
        <a:graphic>
          <a:graphicData uri="http://schemas.openxmlformats.org/drawingml/2006/table">
            <a:tbl>
              <a:tblPr/>
              <a:tblGrid>
                <a:gridCol w="9435794">
                  <a:extLst>
                    <a:ext uri="{9D8B030D-6E8A-4147-A177-3AD203B41FA5}">
                      <a16:colId xmlns:a16="http://schemas.microsoft.com/office/drawing/2014/main" val="20000"/>
                    </a:ext>
                  </a:extLst>
                </a:gridCol>
                <a:gridCol w="6004723">
                  <a:extLst>
                    <a:ext uri="{9D8B030D-6E8A-4147-A177-3AD203B41FA5}">
                      <a16:colId xmlns:a16="http://schemas.microsoft.com/office/drawing/2014/main" val="20001"/>
                    </a:ext>
                  </a:extLst>
                </a:gridCol>
              </a:tblGrid>
              <a:tr h="1110343">
                <a:tc>
                  <a:txBody>
                    <a:bodyPr/>
                    <a:lstStyle/>
                    <a:p>
                      <a:pPr algn="ctr">
                        <a:lnSpc>
                          <a:spcPts val="4900"/>
                        </a:lnSpc>
                        <a:defRPr/>
                      </a:pPr>
                      <a:r>
                        <a:rPr lang="en-US" sz="3500">
                          <a:solidFill>
                            <a:srgbClr val="000000"/>
                          </a:solidFill>
                          <a:latin typeface="Times New Roman Bold"/>
                        </a:rPr>
                        <a:t>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Bold"/>
                        </a:rPr>
                        <a:t>Độ chính xác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0343">
                <a:tc>
                  <a:txBody>
                    <a:bodyPr/>
                    <a:lstStyle/>
                    <a:p>
                      <a:pPr algn="ctr">
                        <a:lnSpc>
                          <a:spcPts val="4900"/>
                        </a:lnSpc>
                        <a:defRPr/>
                      </a:pPr>
                      <a:r>
                        <a:rPr lang="en-US" sz="3500">
                          <a:solidFill>
                            <a:srgbClr val="000000"/>
                          </a:solidFill>
                          <a:latin typeface="Times New Roman"/>
                        </a:rPr>
                        <a:t>Mô hình hồi quy Logistic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10343">
                <a:tc>
                  <a:txBody>
                    <a:bodyPr/>
                    <a:lstStyle/>
                    <a:p>
                      <a:pPr algn="ctr">
                        <a:lnSpc>
                          <a:spcPts val="4900"/>
                        </a:lnSpc>
                        <a:defRPr/>
                      </a:pPr>
                      <a:r>
                        <a:rPr lang="en-US" sz="3500">
                          <a:solidFill>
                            <a:srgbClr val="000000"/>
                          </a:solidFill>
                          <a:latin typeface="Times New Roman"/>
                        </a:rPr>
                        <a:t>Mô hình 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0343">
                <a:tc>
                  <a:txBody>
                    <a:bodyPr/>
                    <a:lstStyle/>
                    <a:p>
                      <a:pPr algn="ctr">
                        <a:lnSpc>
                          <a:spcPts val="4900"/>
                        </a:lnSpc>
                        <a:defRPr/>
                      </a:pPr>
                      <a:r>
                        <a:rPr lang="en-US" sz="3500">
                          <a:solidFill>
                            <a:srgbClr val="000000"/>
                          </a:solidFill>
                          <a:latin typeface="Times New Roman"/>
                        </a:rPr>
                        <a:t>Mô hình 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10343">
                <a:tc>
                  <a:txBody>
                    <a:bodyPr/>
                    <a:lstStyle/>
                    <a:p>
                      <a:pPr algn="ctr">
                        <a:lnSpc>
                          <a:spcPts val="4900"/>
                        </a:lnSpc>
                        <a:defRPr/>
                      </a:pPr>
                      <a:r>
                        <a:rPr lang="en-US" sz="3500">
                          <a:solidFill>
                            <a:srgbClr val="000000"/>
                          </a:solidFill>
                          <a:latin typeface="Times New Roman"/>
                        </a:rPr>
                        <a:t>Mô hình 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0343">
                <a:tc>
                  <a:txBody>
                    <a:bodyPr/>
                    <a:lstStyle/>
                    <a:p>
                      <a:pPr algn="ctr">
                        <a:lnSpc>
                          <a:spcPts val="4900"/>
                        </a:lnSpc>
                        <a:defRPr/>
                      </a:pPr>
                      <a:r>
                        <a:rPr lang="en-US" sz="3500">
                          <a:solidFill>
                            <a:srgbClr val="000000"/>
                          </a:solidFill>
                          <a:latin typeface="Times New Roman"/>
                        </a:rPr>
                        <a:t>Mô hình 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10343">
                <a:tc>
                  <a:txBody>
                    <a:bodyPr/>
                    <a:lstStyle/>
                    <a:p>
                      <a:pPr algn="ctr">
                        <a:lnSpc>
                          <a:spcPts val="4900"/>
                        </a:lnSpc>
                        <a:defRPr/>
                      </a:pPr>
                      <a:r>
                        <a:rPr lang="en-US" sz="3500">
                          <a:solidFill>
                            <a:srgbClr val="000000"/>
                          </a:solidFill>
                          <a:latin typeface="Times New Roman"/>
                        </a:rPr>
                        <a:t>Mô hình GRU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TextBox 9"/>
          <p:cNvSpPr txBox="1"/>
          <p:nvPr/>
        </p:nvSpPr>
        <p:spPr>
          <a:xfrm>
            <a:off x="56728" y="916211"/>
            <a:ext cx="1942988" cy="885760"/>
          </a:xfrm>
          <a:prstGeom prst="rect">
            <a:avLst/>
          </a:prstGeom>
        </p:spPr>
        <p:txBody>
          <a:bodyPr lIns="0" tIns="0" rIns="0" bIns="0" rtlCol="0" anchor="t">
            <a:spAutoFit/>
          </a:bodyPr>
          <a:lstStyle/>
          <a:p>
            <a:pPr algn="ctr">
              <a:lnSpc>
                <a:spcPts val="6892"/>
              </a:lnSpc>
            </a:pPr>
            <a:r>
              <a:rPr lang="en-US" sz="6265">
                <a:solidFill>
                  <a:srgbClr val="FFFFFF"/>
                </a:solidFill>
                <a:latin typeface="More Sugar"/>
              </a:rPr>
              <a:t>4</a:t>
            </a:r>
          </a:p>
        </p:txBody>
      </p:sp>
      <p:sp>
        <p:nvSpPr>
          <p:cNvPr id="10" name="TextBox 10"/>
          <p:cNvSpPr txBox="1"/>
          <p:nvPr/>
        </p:nvSpPr>
        <p:spPr>
          <a:xfrm>
            <a:off x="2079961" y="952360"/>
            <a:ext cx="10335399" cy="699162"/>
          </a:xfrm>
          <a:prstGeom prst="rect">
            <a:avLst/>
          </a:prstGeom>
        </p:spPr>
        <p:txBody>
          <a:bodyPr lIns="0" tIns="0" rIns="0" bIns="0" rtlCol="0" anchor="t">
            <a:spAutoFit/>
          </a:bodyPr>
          <a:lstStyle/>
          <a:p>
            <a:pPr algn="ctr">
              <a:lnSpc>
                <a:spcPts val="4738"/>
              </a:lnSpc>
            </a:pPr>
            <a:r>
              <a:rPr lang="en-US" sz="4307">
                <a:solidFill>
                  <a:srgbClr val="3C2547"/>
                </a:solidFill>
                <a:latin typeface="Times New Roman"/>
              </a:rPr>
              <a:t>SỬ DỤNG CÁC MÔ HÌNH HỌC MÁY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a:off x="1066943" y="2192953"/>
            <a:ext cx="16154114" cy="6378367"/>
          </a:xfrm>
          <a:custGeom>
            <a:avLst/>
            <a:gdLst/>
            <a:ahLst/>
            <a:cxnLst/>
            <a:rect l="l" t="t" r="r" b="b"/>
            <a:pathLst>
              <a:path w="16154114" h="6378367">
                <a:moveTo>
                  <a:pt x="0" y="0"/>
                </a:moveTo>
                <a:lnTo>
                  <a:pt x="16154114" y="0"/>
                </a:lnTo>
                <a:lnTo>
                  <a:pt x="16154114" y="6378367"/>
                </a:lnTo>
                <a:lnTo>
                  <a:pt x="0" y="637836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85177" y="827642"/>
            <a:ext cx="12569659"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KẾT QUẢ DỰ ĐOÁN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TextBox 2"/>
          <p:cNvSpPr txBox="1"/>
          <p:nvPr/>
        </p:nvSpPr>
        <p:spPr>
          <a:xfrm>
            <a:off x="2859170" y="827642"/>
            <a:ext cx="12569659"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KẾT QUẢ DỰ ĐOÁN</a:t>
            </a:r>
          </a:p>
        </p:txBody>
      </p:sp>
      <p:sp>
        <p:nvSpPr>
          <p:cNvPr id="3" name="Freeform 3"/>
          <p:cNvSpPr/>
          <p:nvPr/>
        </p:nvSpPr>
        <p:spPr>
          <a:xfrm>
            <a:off x="2404111" y="2550455"/>
            <a:ext cx="13479777" cy="6707845"/>
          </a:xfrm>
          <a:custGeom>
            <a:avLst/>
            <a:gdLst/>
            <a:ahLst/>
            <a:cxnLst/>
            <a:rect l="l" t="t" r="r" b="b"/>
            <a:pathLst>
              <a:path w="13479777" h="6707845">
                <a:moveTo>
                  <a:pt x="0" y="0"/>
                </a:moveTo>
                <a:lnTo>
                  <a:pt x="13479778" y="0"/>
                </a:lnTo>
                <a:lnTo>
                  <a:pt x="13479778" y="6707845"/>
                </a:lnTo>
                <a:lnTo>
                  <a:pt x="0" y="670784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TextBox 2"/>
          <p:cNvSpPr txBox="1"/>
          <p:nvPr/>
        </p:nvSpPr>
        <p:spPr>
          <a:xfrm>
            <a:off x="653846" y="1005149"/>
            <a:ext cx="16417672"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KẾT QUẢ NHẬN DẠNG HÌNH ẢNH</a:t>
            </a:r>
          </a:p>
        </p:txBody>
      </p:sp>
      <p:sp>
        <p:nvSpPr>
          <p:cNvPr id="3" name="Freeform 3"/>
          <p:cNvSpPr/>
          <p:nvPr/>
        </p:nvSpPr>
        <p:spPr>
          <a:xfrm>
            <a:off x="1287565" y="2888625"/>
            <a:ext cx="10703522" cy="4509751"/>
          </a:xfrm>
          <a:custGeom>
            <a:avLst/>
            <a:gdLst/>
            <a:ahLst/>
            <a:cxnLst/>
            <a:rect l="l" t="t" r="r" b="b"/>
            <a:pathLst>
              <a:path w="10703522" h="4509751">
                <a:moveTo>
                  <a:pt x="0" y="0"/>
                </a:moveTo>
                <a:lnTo>
                  <a:pt x="10703522" y="0"/>
                </a:lnTo>
                <a:lnTo>
                  <a:pt x="10703522" y="4509750"/>
                </a:lnTo>
                <a:lnTo>
                  <a:pt x="0" y="4509750"/>
                </a:lnTo>
                <a:lnTo>
                  <a:pt x="0" y="0"/>
                </a:lnTo>
                <a:close/>
              </a:path>
            </a:pathLst>
          </a:custGeom>
          <a:blipFill>
            <a:blip r:embed="rId2"/>
            <a:stretch>
              <a:fillRect/>
            </a:stretch>
          </a:blipFill>
        </p:spPr>
        <p:txBody>
          <a:bodyPr/>
          <a:lstStyle/>
          <a:p>
            <a:endParaRPr lang="en-US"/>
          </a:p>
        </p:txBody>
      </p:sp>
      <p:sp>
        <p:nvSpPr>
          <p:cNvPr id="4" name="Freeform 4"/>
          <p:cNvSpPr/>
          <p:nvPr/>
        </p:nvSpPr>
        <p:spPr>
          <a:xfrm>
            <a:off x="12650256" y="2546008"/>
            <a:ext cx="4421262" cy="5194983"/>
          </a:xfrm>
          <a:custGeom>
            <a:avLst/>
            <a:gdLst/>
            <a:ahLst/>
            <a:cxnLst/>
            <a:rect l="l" t="t" r="r" b="b"/>
            <a:pathLst>
              <a:path w="4421262" h="5194983">
                <a:moveTo>
                  <a:pt x="0" y="0"/>
                </a:moveTo>
                <a:lnTo>
                  <a:pt x="4421262" y="0"/>
                </a:lnTo>
                <a:lnTo>
                  <a:pt x="4421262" y="5194984"/>
                </a:lnTo>
                <a:lnTo>
                  <a:pt x="0" y="519498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a:off x="644711" y="7934814"/>
            <a:ext cx="8499289" cy="1792577"/>
          </a:xfrm>
          <a:custGeom>
            <a:avLst/>
            <a:gdLst/>
            <a:ahLst/>
            <a:cxnLst/>
            <a:rect l="l" t="t" r="r" b="b"/>
            <a:pathLst>
              <a:path w="8499289" h="1792577">
                <a:moveTo>
                  <a:pt x="0" y="0"/>
                </a:moveTo>
                <a:lnTo>
                  <a:pt x="8499289" y="0"/>
                </a:lnTo>
                <a:lnTo>
                  <a:pt x="8499289" y="1792577"/>
                </a:lnTo>
                <a:lnTo>
                  <a:pt x="0" y="1792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80777" y="1359455"/>
            <a:ext cx="6753808" cy="7937167"/>
          </a:xfrm>
          <a:custGeom>
            <a:avLst/>
            <a:gdLst/>
            <a:ahLst/>
            <a:cxnLst/>
            <a:rect l="l" t="t" r="r" b="b"/>
            <a:pathLst>
              <a:path w="6753808" h="7937167">
                <a:moveTo>
                  <a:pt x="0" y="0"/>
                </a:moveTo>
                <a:lnTo>
                  <a:pt x="6753808" y="0"/>
                </a:lnTo>
                <a:lnTo>
                  <a:pt x="6753808" y="7937167"/>
                </a:lnTo>
                <a:lnTo>
                  <a:pt x="0" y="7937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208805">
            <a:off x="5801460" y="1744645"/>
            <a:ext cx="1278098" cy="2203616"/>
          </a:xfrm>
          <a:custGeom>
            <a:avLst/>
            <a:gdLst/>
            <a:ahLst/>
            <a:cxnLst/>
            <a:rect l="l" t="t" r="r" b="b"/>
            <a:pathLst>
              <a:path w="1278098" h="2203616">
                <a:moveTo>
                  <a:pt x="0" y="0"/>
                </a:moveTo>
                <a:lnTo>
                  <a:pt x="1278098" y="0"/>
                </a:lnTo>
                <a:lnTo>
                  <a:pt x="1278098" y="2203617"/>
                </a:lnTo>
                <a:lnTo>
                  <a:pt x="0" y="2203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564797">
            <a:off x="1135540" y="1647793"/>
            <a:ext cx="795752" cy="1371987"/>
          </a:xfrm>
          <a:custGeom>
            <a:avLst/>
            <a:gdLst/>
            <a:ahLst/>
            <a:cxnLst/>
            <a:rect l="l" t="t" r="r" b="b"/>
            <a:pathLst>
              <a:path w="795752" h="1371987">
                <a:moveTo>
                  <a:pt x="0" y="0"/>
                </a:moveTo>
                <a:lnTo>
                  <a:pt x="795752" y="0"/>
                </a:lnTo>
                <a:lnTo>
                  <a:pt x="795752" y="1371987"/>
                </a:lnTo>
                <a:lnTo>
                  <a:pt x="0" y="13719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7375041" y="4465153"/>
            <a:ext cx="9696477" cy="1949450"/>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 ĐƯA RA CHIẾN LƯỢC ĐẦU TƯ</a:t>
            </a:r>
          </a:p>
        </p:txBody>
      </p:sp>
      <p:sp>
        <p:nvSpPr>
          <p:cNvPr id="7" name="Freeform 7"/>
          <p:cNvSpPr/>
          <p:nvPr/>
        </p:nvSpPr>
        <p:spPr>
          <a:xfrm rot="-1463794">
            <a:off x="8456199" y="2065771"/>
            <a:ext cx="827616" cy="498074"/>
          </a:xfrm>
          <a:custGeom>
            <a:avLst/>
            <a:gdLst/>
            <a:ahLst/>
            <a:cxnLst/>
            <a:rect l="l" t="t" r="r" b="b"/>
            <a:pathLst>
              <a:path w="827616" h="498074">
                <a:moveTo>
                  <a:pt x="0" y="0"/>
                </a:moveTo>
                <a:lnTo>
                  <a:pt x="827615" y="0"/>
                </a:lnTo>
                <a:lnTo>
                  <a:pt x="827615" y="498074"/>
                </a:lnTo>
                <a:lnTo>
                  <a:pt x="0" y="498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1396018">
            <a:off x="16417114" y="406683"/>
            <a:ext cx="1684372" cy="646378"/>
          </a:xfrm>
          <a:custGeom>
            <a:avLst/>
            <a:gdLst/>
            <a:ahLst/>
            <a:cxnLst/>
            <a:rect l="l" t="t" r="r" b="b"/>
            <a:pathLst>
              <a:path w="1684372" h="646378">
                <a:moveTo>
                  <a:pt x="0" y="0"/>
                </a:moveTo>
                <a:lnTo>
                  <a:pt x="1684372" y="0"/>
                </a:lnTo>
                <a:lnTo>
                  <a:pt x="1684372" y="646378"/>
                </a:lnTo>
                <a:lnTo>
                  <a:pt x="0" y="6463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rot="9487376">
            <a:off x="16657711" y="8149356"/>
            <a:ext cx="827616" cy="498074"/>
          </a:xfrm>
          <a:custGeom>
            <a:avLst/>
            <a:gdLst/>
            <a:ahLst/>
            <a:cxnLst/>
            <a:rect l="l" t="t" r="r" b="b"/>
            <a:pathLst>
              <a:path w="827616" h="498074">
                <a:moveTo>
                  <a:pt x="0" y="0"/>
                </a:moveTo>
                <a:lnTo>
                  <a:pt x="827615" y="0"/>
                </a:lnTo>
                <a:lnTo>
                  <a:pt x="827615" y="498074"/>
                </a:lnTo>
                <a:lnTo>
                  <a:pt x="0" y="498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10586146">
            <a:off x="11288831" y="9497782"/>
            <a:ext cx="1933065" cy="741814"/>
          </a:xfrm>
          <a:custGeom>
            <a:avLst/>
            <a:gdLst/>
            <a:ahLst/>
            <a:cxnLst/>
            <a:rect l="l" t="t" r="r" b="b"/>
            <a:pathLst>
              <a:path w="1933065" h="741814">
                <a:moveTo>
                  <a:pt x="0" y="0"/>
                </a:moveTo>
                <a:lnTo>
                  <a:pt x="1933065" y="0"/>
                </a:lnTo>
                <a:lnTo>
                  <a:pt x="1933065" y="741814"/>
                </a:lnTo>
                <a:lnTo>
                  <a:pt x="0" y="7418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732322" y="4847122"/>
            <a:ext cx="592757" cy="5927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783051" y="2672848"/>
            <a:ext cx="592757" cy="59275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TextBox 2"/>
          <p:cNvSpPr txBox="1"/>
          <p:nvPr/>
        </p:nvSpPr>
        <p:spPr>
          <a:xfrm>
            <a:off x="1795746" y="827642"/>
            <a:ext cx="14696508"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CHIẾN LƯỢC ĐẦU TƯ DÀI HẠN</a:t>
            </a:r>
          </a:p>
        </p:txBody>
      </p:sp>
      <p:sp>
        <p:nvSpPr>
          <p:cNvPr id="3" name="Freeform 3"/>
          <p:cNvSpPr/>
          <p:nvPr/>
        </p:nvSpPr>
        <p:spPr>
          <a:xfrm>
            <a:off x="2404111" y="2550455"/>
            <a:ext cx="13479777" cy="6707845"/>
          </a:xfrm>
          <a:custGeom>
            <a:avLst/>
            <a:gdLst/>
            <a:ahLst/>
            <a:cxnLst/>
            <a:rect l="l" t="t" r="r" b="b"/>
            <a:pathLst>
              <a:path w="13479777" h="6707845">
                <a:moveTo>
                  <a:pt x="0" y="0"/>
                </a:moveTo>
                <a:lnTo>
                  <a:pt x="13479778" y="0"/>
                </a:lnTo>
                <a:lnTo>
                  <a:pt x="13479778" y="6707845"/>
                </a:lnTo>
                <a:lnTo>
                  <a:pt x="0" y="670784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2294407" y="7330030"/>
            <a:ext cx="22876813" cy="5384444"/>
            <a:chOff x="0" y="0"/>
            <a:chExt cx="3871671" cy="911263"/>
          </a:xfrm>
        </p:grpSpPr>
        <p:sp>
          <p:nvSpPr>
            <p:cNvPr id="3" name="Freeform 3"/>
            <p:cNvSpPr/>
            <p:nvPr/>
          </p:nvSpPr>
          <p:spPr>
            <a:xfrm>
              <a:off x="0" y="0"/>
              <a:ext cx="3871671" cy="911263"/>
            </a:xfrm>
            <a:custGeom>
              <a:avLst/>
              <a:gdLst/>
              <a:ahLst/>
              <a:cxnLst/>
              <a:rect l="l" t="t" r="r" b="b"/>
              <a:pathLst>
                <a:path w="3871671" h="911263">
                  <a:moveTo>
                    <a:pt x="1935835" y="0"/>
                  </a:moveTo>
                  <a:cubicBezTo>
                    <a:pt x="866703" y="0"/>
                    <a:pt x="0" y="203993"/>
                    <a:pt x="0" y="455631"/>
                  </a:cubicBezTo>
                  <a:cubicBezTo>
                    <a:pt x="0" y="707270"/>
                    <a:pt x="866703" y="911263"/>
                    <a:pt x="1935835" y="911263"/>
                  </a:cubicBezTo>
                  <a:cubicBezTo>
                    <a:pt x="3004968" y="911263"/>
                    <a:pt x="3871671" y="707270"/>
                    <a:pt x="3871671" y="455631"/>
                  </a:cubicBezTo>
                  <a:cubicBezTo>
                    <a:pt x="3871671" y="203993"/>
                    <a:pt x="3004968" y="0"/>
                    <a:pt x="1935835" y="0"/>
                  </a:cubicBezTo>
                  <a:close/>
                </a:path>
              </a:pathLst>
            </a:custGeom>
            <a:solidFill>
              <a:srgbClr val="5BA698"/>
            </a:solidFill>
          </p:spPr>
          <p:txBody>
            <a:bodyPr/>
            <a:lstStyle/>
            <a:p>
              <a:endParaRPr lang="en-US"/>
            </a:p>
          </p:txBody>
        </p:sp>
        <p:sp>
          <p:nvSpPr>
            <p:cNvPr id="4" name="TextBox 4"/>
            <p:cNvSpPr txBox="1"/>
            <p:nvPr/>
          </p:nvSpPr>
          <p:spPr>
            <a:xfrm>
              <a:off x="362969" y="47331"/>
              <a:ext cx="3145732" cy="77850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39248" y="1420687"/>
            <a:ext cx="14897024" cy="1301750"/>
          </a:xfrm>
          <a:prstGeom prst="rect">
            <a:avLst/>
          </a:prstGeom>
        </p:spPr>
        <p:txBody>
          <a:bodyPr lIns="0" tIns="0" rIns="0" bIns="0" rtlCol="0" anchor="t">
            <a:spAutoFit/>
          </a:bodyPr>
          <a:lstStyle/>
          <a:p>
            <a:pPr algn="ctr">
              <a:lnSpc>
                <a:spcPts val="8800"/>
              </a:lnSpc>
            </a:pPr>
            <a:r>
              <a:rPr lang="en-US" sz="8000">
                <a:solidFill>
                  <a:srgbClr val="3C2547"/>
                </a:solidFill>
                <a:latin typeface="Times New Roman"/>
              </a:rPr>
              <a:t>CƠ SỞ LÝ THUYẾT</a:t>
            </a:r>
          </a:p>
        </p:txBody>
      </p:sp>
      <p:grpSp>
        <p:nvGrpSpPr>
          <p:cNvPr id="6" name="Group 6"/>
          <p:cNvGrpSpPr/>
          <p:nvPr/>
        </p:nvGrpSpPr>
        <p:grpSpPr>
          <a:xfrm>
            <a:off x="1028700" y="1437229"/>
            <a:ext cx="588195" cy="5881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3C2547"/>
              </a:solidFill>
              <a:prstDash val="lgDash"/>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320475" y="-2380711"/>
            <a:ext cx="3647050" cy="36470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848E"/>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1007902">
            <a:off x="15118955" y="5944801"/>
            <a:ext cx="1005202" cy="604949"/>
          </a:xfrm>
          <a:custGeom>
            <a:avLst/>
            <a:gdLst/>
            <a:ahLst/>
            <a:cxnLst/>
            <a:rect l="l" t="t" r="r" b="b"/>
            <a:pathLst>
              <a:path w="1005202" h="604949">
                <a:moveTo>
                  <a:pt x="0" y="0"/>
                </a:moveTo>
                <a:lnTo>
                  <a:pt x="1005202" y="0"/>
                </a:lnTo>
                <a:lnTo>
                  <a:pt x="1005202" y="604949"/>
                </a:lnTo>
                <a:lnTo>
                  <a:pt x="0" y="604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3" name="Group 13"/>
          <p:cNvGrpSpPr/>
          <p:nvPr/>
        </p:nvGrpSpPr>
        <p:grpSpPr>
          <a:xfrm>
            <a:off x="16744390" y="1216416"/>
            <a:ext cx="1029821" cy="10298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2282926">
            <a:off x="2703753" y="2967927"/>
            <a:ext cx="1005202" cy="604949"/>
          </a:xfrm>
          <a:custGeom>
            <a:avLst/>
            <a:gdLst/>
            <a:ahLst/>
            <a:cxnLst/>
            <a:rect l="l" t="t" r="r" b="b"/>
            <a:pathLst>
              <a:path w="1005202" h="604949">
                <a:moveTo>
                  <a:pt x="0" y="0"/>
                </a:moveTo>
                <a:lnTo>
                  <a:pt x="1005202" y="0"/>
                </a:lnTo>
                <a:lnTo>
                  <a:pt x="1005202" y="604948"/>
                </a:lnTo>
                <a:lnTo>
                  <a:pt x="0" y="60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8940514" y="4408915"/>
            <a:ext cx="2765178" cy="2367998"/>
          </a:xfrm>
          <a:custGeom>
            <a:avLst/>
            <a:gdLst/>
            <a:ahLst/>
            <a:cxnLst/>
            <a:rect l="l" t="t" r="r" b="b"/>
            <a:pathLst>
              <a:path w="2765178" h="2367998">
                <a:moveTo>
                  <a:pt x="0" y="0"/>
                </a:moveTo>
                <a:lnTo>
                  <a:pt x="2765178" y="0"/>
                </a:lnTo>
                <a:lnTo>
                  <a:pt x="2765178" y="2367998"/>
                </a:lnTo>
                <a:lnTo>
                  <a:pt x="0" y="2367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12991567" y="4727518"/>
            <a:ext cx="2683732" cy="2049395"/>
          </a:xfrm>
          <a:custGeom>
            <a:avLst/>
            <a:gdLst/>
            <a:ahLst/>
            <a:cxnLst/>
            <a:rect l="l" t="t" r="r" b="b"/>
            <a:pathLst>
              <a:path w="2683732" h="2049395">
                <a:moveTo>
                  <a:pt x="0" y="0"/>
                </a:moveTo>
                <a:lnTo>
                  <a:pt x="2683732" y="0"/>
                </a:lnTo>
                <a:lnTo>
                  <a:pt x="2683732" y="2049395"/>
                </a:lnTo>
                <a:lnTo>
                  <a:pt x="0" y="20493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1954123" y="7343292"/>
            <a:ext cx="2504461" cy="966421"/>
            <a:chOff x="0" y="0"/>
            <a:chExt cx="3339282" cy="1288561"/>
          </a:xfrm>
        </p:grpSpPr>
        <p:grpSp>
          <p:nvGrpSpPr>
            <p:cNvPr id="20" name="Group 20"/>
            <p:cNvGrpSpPr/>
            <p:nvPr/>
          </p:nvGrpSpPr>
          <p:grpSpPr>
            <a:xfrm>
              <a:off x="0" y="0"/>
              <a:ext cx="3339282" cy="1288561"/>
              <a:chOff x="0" y="0"/>
              <a:chExt cx="895322" cy="345487"/>
            </a:xfrm>
          </p:grpSpPr>
          <p:sp>
            <p:nvSpPr>
              <p:cNvPr id="21" name="Freeform 21"/>
              <p:cNvSpPr/>
              <p:nvPr/>
            </p:nvSpPr>
            <p:spPr>
              <a:xfrm>
                <a:off x="0" y="0"/>
                <a:ext cx="895322" cy="345487"/>
              </a:xfrm>
              <a:custGeom>
                <a:avLst/>
                <a:gdLst/>
                <a:ahLst/>
                <a:cxnLst/>
                <a:rect l="l" t="t" r="r" b="b"/>
                <a:pathLst>
                  <a:path w="895322" h="345487">
                    <a:moveTo>
                      <a:pt x="77281" y="0"/>
                    </a:moveTo>
                    <a:lnTo>
                      <a:pt x="818041" y="0"/>
                    </a:lnTo>
                    <a:cubicBezTo>
                      <a:pt x="860722" y="0"/>
                      <a:pt x="895322" y="34600"/>
                      <a:pt x="895322" y="77281"/>
                    </a:cubicBezTo>
                    <a:lnTo>
                      <a:pt x="895322" y="268205"/>
                    </a:lnTo>
                    <a:cubicBezTo>
                      <a:pt x="895322" y="310887"/>
                      <a:pt x="860722" y="345487"/>
                      <a:pt x="818041" y="345487"/>
                    </a:cubicBezTo>
                    <a:lnTo>
                      <a:pt x="77281" y="345487"/>
                    </a:lnTo>
                    <a:cubicBezTo>
                      <a:pt x="56785" y="345487"/>
                      <a:pt x="37128" y="337345"/>
                      <a:pt x="22635" y="322852"/>
                    </a:cubicBezTo>
                    <a:cubicBezTo>
                      <a:pt x="8142" y="308358"/>
                      <a:pt x="0" y="288702"/>
                      <a:pt x="0" y="268205"/>
                    </a:cubicBezTo>
                    <a:lnTo>
                      <a:pt x="0" y="77281"/>
                    </a:lnTo>
                    <a:cubicBezTo>
                      <a:pt x="0" y="56785"/>
                      <a:pt x="8142" y="37128"/>
                      <a:pt x="22635" y="22635"/>
                    </a:cubicBezTo>
                    <a:cubicBezTo>
                      <a:pt x="37128" y="8142"/>
                      <a:pt x="56785" y="0"/>
                      <a:pt x="77281" y="0"/>
                    </a:cubicBezTo>
                    <a:close/>
                  </a:path>
                </a:pathLst>
              </a:custGeom>
              <a:solidFill>
                <a:srgbClr val="FFB703"/>
              </a:solidFill>
            </p:spPr>
            <p:txBody>
              <a:bodyPr/>
              <a:lstStyle/>
              <a:p>
                <a:endParaRPr lang="en-US"/>
              </a:p>
            </p:txBody>
          </p:sp>
          <p:sp>
            <p:nvSpPr>
              <p:cNvPr id="22" name="TextBox 22"/>
              <p:cNvSpPr txBox="1"/>
              <p:nvPr/>
            </p:nvSpPr>
            <p:spPr>
              <a:xfrm>
                <a:off x="0" y="28575"/>
                <a:ext cx="895322" cy="316912"/>
              </a:xfrm>
              <a:prstGeom prst="rect">
                <a:avLst/>
              </a:prstGeom>
            </p:spPr>
            <p:txBody>
              <a:bodyPr lIns="50800" tIns="50800" rIns="50800" bIns="50800" rtlCol="0" anchor="ctr"/>
              <a:lstStyle/>
              <a:p>
                <a:pPr algn="ctr">
                  <a:lnSpc>
                    <a:spcPts val="2499"/>
                  </a:lnSpc>
                </a:pPr>
                <a:endParaRPr/>
              </a:p>
            </p:txBody>
          </p:sp>
        </p:grpSp>
        <p:sp>
          <p:nvSpPr>
            <p:cNvPr id="23" name="TextBox 23"/>
            <p:cNvSpPr txBox="1"/>
            <p:nvPr/>
          </p:nvSpPr>
          <p:spPr>
            <a:xfrm>
              <a:off x="394034" y="160622"/>
              <a:ext cx="2551214" cy="919692"/>
            </a:xfrm>
            <a:prstGeom prst="rect">
              <a:avLst/>
            </a:prstGeom>
          </p:spPr>
          <p:txBody>
            <a:bodyPr lIns="0" tIns="0" rIns="0" bIns="0" rtlCol="0" anchor="t">
              <a:spAutoFit/>
            </a:bodyPr>
            <a:lstStyle/>
            <a:p>
              <a:pPr algn="ctr">
                <a:lnSpc>
                  <a:spcPts val="2800"/>
                </a:lnSpc>
                <a:spcBef>
                  <a:spcPct val="0"/>
                </a:spcBef>
              </a:pPr>
              <a:r>
                <a:rPr lang="en-US" sz="2000">
                  <a:solidFill>
                    <a:srgbClr val="222222"/>
                  </a:solidFill>
                  <a:latin typeface="Cabin Medium"/>
                </a:rPr>
                <a:t>BLOCKCHAIN &amp; BITCOIN</a:t>
              </a:r>
            </a:p>
          </p:txBody>
        </p:sp>
      </p:grpSp>
      <p:grpSp>
        <p:nvGrpSpPr>
          <p:cNvPr id="24" name="Group 24"/>
          <p:cNvGrpSpPr/>
          <p:nvPr/>
        </p:nvGrpSpPr>
        <p:grpSpPr>
          <a:xfrm>
            <a:off x="5074613" y="7325852"/>
            <a:ext cx="2912763" cy="847227"/>
            <a:chOff x="0" y="0"/>
            <a:chExt cx="3883685" cy="1129636"/>
          </a:xfrm>
        </p:grpSpPr>
        <p:grpSp>
          <p:nvGrpSpPr>
            <p:cNvPr id="25" name="Group 25"/>
            <p:cNvGrpSpPr/>
            <p:nvPr/>
          </p:nvGrpSpPr>
          <p:grpSpPr>
            <a:xfrm>
              <a:off x="0" y="0"/>
              <a:ext cx="3883685" cy="1129636"/>
              <a:chOff x="0" y="0"/>
              <a:chExt cx="1012894" cy="294618"/>
            </a:xfrm>
          </p:grpSpPr>
          <p:sp>
            <p:nvSpPr>
              <p:cNvPr id="26" name="Freeform 26"/>
              <p:cNvSpPr/>
              <p:nvPr/>
            </p:nvSpPr>
            <p:spPr>
              <a:xfrm>
                <a:off x="0" y="0"/>
                <a:ext cx="1012894" cy="294618"/>
              </a:xfrm>
              <a:custGeom>
                <a:avLst/>
                <a:gdLst/>
                <a:ahLst/>
                <a:cxnLst/>
                <a:rect l="l" t="t" r="r" b="b"/>
                <a:pathLst>
                  <a:path w="1012894" h="294618">
                    <a:moveTo>
                      <a:pt x="62466" y="0"/>
                    </a:moveTo>
                    <a:lnTo>
                      <a:pt x="950427" y="0"/>
                    </a:lnTo>
                    <a:cubicBezTo>
                      <a:pt x="966994" y="0"/>
                      <a:pt x="982883" y="6581"/>
                      <a:pt x="994598" y="18296"/>
                    </a:cubicBezTo>
                    <a:cubicBezTo>
                      <a:pt x="1006313" y="30011"/>
                      <a:pt x="1012894" y="45899"/>
                      <a:pt x="1012894" y="62466"/>
                    </a:cubicBezTo>
                    <a:lnTo>
                      <a:pt x="1012894" y="232151"/>
                    </a:lnTo>
                    <a:cubicBezTo>
                      <a:pt x="1012894" y="248718"/>
                      <a:pt x="1006313" y="264607"/>
                      <a:pt x="994598" y="276322"/>
                    </a:cubicBezTo>
                    <a:cubicBezTo>
                      <a:pt x="982883" y="288036"/>
                      <a:pt x="966994" y="294618"/>
                      <a:pt x="950427" y="294618"/>
                    </a:cubicBezTo>
                    <a:lnTo>
                      <a:pt x="62466" y="294618"/>
                    </a:lnTo>
                    <a:cubicBezTo>
                      <a:pt x="45899" y="294618"/>
                      <a:pt x="30011" y="288036"/>
                      <a:pt x="18296" y="276322"/>
                    </a:cubicBezTo>
                    <a:cubicBezTo>
                      <a:pt x="6581" y="264607"/>
                      <a:pt x="0" y="248718"/>
                      <a:pt x="0" y="232151"/>
                    </a:cubicBezTo>
                    <a:lnTo>
                      <a:pt x="0" y="62466"/>
                    </a:lnTo>
                    <a:cubicBezTo>
                      <a:pt x="0" y="45899"/>
                      <a:pt x="6581" y="30011"/>
                      <a:pt x="18296" y="18296"/>
                    </a:cubicBezTo>
                    <a:cubicBezTo>
                      <a:pt x="30011" y="6581"/>
                      <a:pt x="45899" y="0"/>
                      <a:pt x="62466" y="0"/>
                    </a:cubicBezTo>
                    <a:close/>
                  </a:path>
                </a:pathLst>
              </a:custGeom>
              <a:solidFill>
                <a:srgbClr val="FFB703"/>
              </a:solidFill>
            </p:spPr>
            <p:txBody>
              <a:bodyPr/>
              <a:lstStyle/>
              <a:p>
                <a:endParaRPr lang="en-US"/>
              </a:p>
            </p:txBody>
          </p:sp>
          <p:sp>
            <p:nvSpPr>
              <p:cNvPr id="27" name="TextBox 27"/>
              <p:cNvSpPr txBox="1"/>
              <p:nvPr/>
            </p:nvSpPr>
            <p:spPr>
              <a:xfrm>
                <a:off x="0" y="28575"/>
                <a:ext cx="1012894" cy="266043"/>
              </a:xfrm>
              <a:prstGeom prst="rect">
                <a:avLst/>
              </a:prstGeom>
            </p:spPr>
            <p:txBody>
              <a:bodyPr lIns="50800" tIns="50800" rIns="50800" bIns="50800" rtlCol="0" anchor="ctr"/>
              <a:lstStyle/>
              <a:p>
                <a:pPr algn="ctr">
                  <a:lnSpc>
                    <a:spcPts val="2499"/>
                  </a:lnSpc>
                </a:pPr>
                <a:endParaRPr/>
              </a:p>
            </p:txBody>
          </p:sp>
        </p:grpSp>
        <p:sp>
          <p:nvSpPr>
            <p:cNvPr id="28" name="TextBox 28"/>
            <p:cNvSpPr txBox="1"/>
            <p:nvPr/>
          </p:nvSpPr>
          <p:spPr>
            <a:xfrm>
              <a:off x="462870" y="166460"/>
              <a:ext cx="2996900" cy="919692"/>
            </a:xfrm>
            <a:prstGeom prst="rect">
              <a:avLst/>
            </a:prstGeom>
          </p:spPr>
          <p:txBody>
            <a:bodyPr lIns="0" tIns="0" rIns="0" bIns="0" rtlCol="0" anchor="t">
              <a:spAutoFit/>
            </a:bodyPr>
            <a:lstStyle/>
            <a:p>
              <a:pPr algn="ctr">
                <a:lnSpc>
                  <a:spcPts val="2800"/>
                </a:lnSpc>
                <a:spcBef>
                  <a:spcPct val="0"/>
                </a:spcBef>
              </a:pPr>
              <a:r>
                <a:rPr lang="en-US" sz="2000">
                  <a:solidFill>
                    <a:srgbClr val="222222"/>
                  </a:solidFill>
                  <a:latin typeface="Cabin Medium"/>
                </a:rPr>
                <a:t>THỊ TRƯỜNG TIỀN ĐIỆN TỬ</a:t>
              </a:r>
            </a:p>
          </p:txBody>
        </p:sp>
      </p:grpSp>
      <p:sp>
        <p:nvSpPr>
          <p:cNvPr id="29" name="Freeform 29"/>
          <p:cNvSpPr/>
          <p:nvPr/>
        </p:nvSpPr>
        <p:spPr>
          <a:xfrm rot="925038">
            <a:off x="2679740" y="5032657"/>
            <a:ext cx="1600331" cy="1559595"/>
          </a:xfrm>
          <a:custGeom>
            <a:avLst/>
            <a:gdLst/>
            <a:ahLst/>
            <a:cxnLst/>
            <a:rect l="l" t="t" r="r" b="b"/>
            <a:pathLst>
              <a:path w="1600331" h="1559595">
                <a:moveTo>
                  <a:pt x="0" y="0"/>
                </a:moveTo>
                <a:lnTo>
                  <a:pt x="1600331" y="0"/>
                </a:lnTo>
                <a:lnTo>
                  <a:pt x="1600331" y="1559595"/>
                </a:lnTo>
                <a:lnTo>
                  <a:pt x="0" y="15595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0" name="Group 30"/>
          <p:cNvGrpSpPr/>
          <p:nvPr/>
        </p:nvGrpSpPr>
        <p:grpSpPr>
          <a:xfrm>
            <a:off x="8936576" y="7325852"/>
            <a:ext cx="3051565" cy="613996"/>
            <a:chOff x="0" y="0"/>
            <a:chExt cx="4068754" cy="818661"/>
          </a:xfrm>
        </p:grpSpPr>
        <p:grpSp>
          <p:nvGrpSpPr>
            <p:cNvPr id="31" name="Group 31"/>
            <p:cNvGrpSpPr/>
            <p:nvPr/>
          </p:nvGrpSpPr>
          <p:grpSpPr>
            <a:xfrm>
              <a:off x="0" y="0"/>
              <a:ext cx="4068754" cy="818661"/>
              <a:chOff x="0" y="0"/>
              <a:chExt cx="1090907" cy="219498"/>
            </a:xfrm>
          </p:grpSpPr>
          <p:sp>
            <p:nvSpPr>
              <p:cNvPr id="32" name="Freeform 32"/>
              <p:cNvSpPr/>
              <p:nvPr/>
            </p:nvSpPr>
            <p:spPr>
              <a:xfrm>
                <a:off x="0" y="0"/>
                <a:ext cx="1090907" cy="219498"/>
              </a:xfrm>
              <a:custGeom>
                <a:avLst/>
                <a:gdLst/>
                <a:ahLst/>
                <a:cxnLst/>
                <a:rect l="l" t="t" r="r" b="b"/>
                <a:pathLst>
                  <a:path w="1090907" h="219498">
                    <a:moveTo>
                      <a:pt x="63426" y="0"/>
                    </a:moveTo>
                    <a:lnTo>
                      <a:pt x="1027481" y="0"/>
                    </a:lnTo>
                    <a:cubicBezTo>
                      <a:pt x="1044303" y="0"/>
                      <a:pt x="1060436" y="6682"/>
                      <a:pt x="1072330" y="18577"/>
                    </a:cubicBezTo>
                    <a:cubicBezTo>
                      <a:pt x="1084225" y="30472"/>
                      <a:pt x="1090907" y="46604"/>
                      <a:pt x="1090907" y="63426"/>
                    </a:cubicBezTo>
                    <a:lnTo>
                      <a:pt x="1090907" y="156072"/>
                    </a:lnTo>
                    <a:cubicBezTo>
                      <a:pt x="1090907" y="172894"/>
                      <a:pt x="1084225" y="189026"/>
                      <a:pt x="1072330" y="200921"/>
                    </a:cubicBezTo>
                    <a:cubicBezTo>
                      <a:pt x="1060436" y="212816"/>
                      <a:pt x="1044303" y="219498"/>
                      <a:pt x="1027481" y="219498"/>
                    </a:cubicBezTo>
                    <a:lnTo>
                      <a:pt x="63426" y="219498"/>
                    </a:lnTo>
                    <a:cubicBezTo>
                      <a:pt x="46604" y="219498"/>
                      <a:pt x="30472" y="212816"/>
                      <a:pt x="18577" y="200921"/>
                    </a:cubicBezTo>
                    <a:cubicBezTo>
                      <a:pt x="6682" y="189026"/>
                      <a:pt x="0" y="172894"/>
                      <a:pt x="0" y="156072"/>
                    </a:cubicBezTo>
                    <a:lnTo>
                      <a:pt x="0" y="63426"/>
                    </a:lnTo>
                    <a:cubicBezTo>
                      <a:pt x="0" y="46604"/>
                      <a:pt x="6682" y="30472"/>
                      <a:pt x="18577" y="18577"/>
                    </a:cubicBezTo>
                    <a:cubicBezTo>
                      <a:pt x="30472" y="6682"/>
                      <a:pt x="46604" y="0"/>
                      <a:pt x="63426" y="0"/>
                    </a:cubicBezTo>
                    <a:close/>
                  </a:path>
                </a:pathLst>
              </a:custGeom>
              <a:solidFill>
                <a:srgbClr val="FFB703"/>
              </a:solidFill>
            </p:spPr>
            <p:txBody>
              <a:bodyPr/>
              <a:lstStyle/>
              <a:p>
                <a:endParaRPr lang="en-US"/>
              </a:p>
            </p:txBody>
          </p:sp>
          <p:sp>
            <p:nvSpPr>
              <p:cNvPr id="33" name="TextBox 33"/>
              <p:cNvSpPr txBox="1"/>
              <p:nvPr/>
            </p:nvSpPr>
            <p:spPr>
              <a:xfrm>
                <a:off x="0" y="57150"/>
                <a:ext cx="1090907" cy="162348"/>
              </a:xfrm>
              <a:prstGeom prst="rect">
                <a:avLst/>
              </a:prstGeom>
            </p:spPr>
            <p:txBody>
              <a:bodyPr lIns="50800" tIns="50800" rIns="50800" bIns="50800" rtlCol="0" anchor="ctr"/>
              <a:lstStyle/>
              <a:p>
                <a:pPr algn="ctr">
                  <a:lnSpc>
                    <a:spcPts val="2499"/>
                  </a:lnSpc>
                </a:pPr>
                <a:endParaRPr/>
              </a:p>
            </p:txBody>
          </p:sp>
        </p:grpSp>
        <p:sp>
          <p:nvSpPr>
            <p:cNvPr id="34" name="TextBox 34"/>
            <p:cNvSpPr txBox="1"/>
            <p:nvPr/>
          </p:nvSpPr>
          <p:spPr>
            <a:xfrm>
              <a:off x="480111" y="160622"/>
              <a:ext cx="3108531" cy="449792"/>
            </a:xfrm>
            <a:prstGeom prst="rect">
              <a:avLst/>
            </a:prstGeom>
          </p:spPr>
          <p:txBody>
            <a:bodyPr lIns="0" tIns="0" rIns="0" bIns="0" rtlCol="0" anchor="t">
              <a:spAutoFit/>
            </a:bodyPr>
            <a:lstStyle/>
            <a:p>
              <a:pPr algn="ctr">
                <a:lnSpc>
                  <a:spcPts val="2800"/>
                </a:lnSpc>
                <a:spcBef>
                  <a:spcPct val="0"/>
                </a:spcBef>
              </a:pPr>
              <a:r>
                <a:rPr lang="en-US" sz="2000">
                  <a:solidFill>
                    <a:srgbClr val="222222"/>
                  </a:solidFill>
                  <a:latin typeface="Cabin Medium"/>
                </a:rPr>
                <a:t>BIỂU ĐỒ NẾN</a:t>
              </a:r>
            </a:p>
          </p:txBody>
        </p:sp>
      </p:grpSp>
      <p:sp>
        <p:nvSpPr>
          <p:cNvPr id="35" name="Freeform 35"/>
          <p:cNvSpPr/>
          <p:nvPr/>
        </p:nvSpPr>
        <p:spPr>
          <a:xfrm rot="-117657">
            <a:off x="5651766" y="5206202"/>
            <a:ext cx="2315544" cy="1212503"/>
          </a:xfrm>
          <a:custGeom>
            <a:avLst/>
            <a:gdLst/>
            <a:ahLst/>
            <a:cxnLst/>
            <a:rect l="l" t="t" r="r" b="b"/>
            <a:pathLst>
              <a:path w="2315544" h="1212503">
                <a:moveTo>
                  <a:pt x="0" y="0"/>
                </a:moveTo>
                <a:lnTo>
                  <a:pt x="2315544" y="0"/>
                </a:lnTo>
                <a:lnTo>
                  <a:pt x="2315544" y="1212504"/>
                </a:lnTo>
                <a:lnTo>
                  <a:pt x="0" y="12125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36" name="Group 36"/>
          <p:cNvGrpSpPr/>
          <p:nvPr/>
        </p:nvGrpSpPr>
        <p:grpSpPr>
          <a:xfrm>
            <a:off x="12937339" y="7393932"/>
            <a:ext cx="2684217" cy="865139"/>
            <a:chOff x="0" y="0"/>
            <a:chExt cx="3578956" cy="1153519"/>
          </a:xfrm>
        </p:grpSpPr>
        <p:grpSp>
          <p:nvGrpSpPr>
            <p:cNvPr id="37" name="Group 37"/>
            <p:cNvGrpSpPr/>
            <p:nvPr/>
          </p:nvGrpSpPr>
          <p:grpSpPr>
            <a:xfrm>
              <a:off x="0" y="0"/>
              <a:ext cx="3578956" cy="1153519"/>
              <a:chOff x="0" y="0"/>
              <a:chExt cx="959583" cy="309280"/>
            </a:xfrm>
          </p:grpSpPr>
          <p:sp>
            <p:nvSpPr>
              <p:cNvPr id="38" name="Freeform 38"/>
              <p:cNvSpPr/>
              <p:nvPr/>
            </p:nvSpPr>
            <p:spPr>
              <a:xfrm>
                <a:off x="0" y="0"/>
                <a:ext cx="959583" cy="309280"/>
              </a:xfrm>
              <a:custGeom>
                <a:avLst/>
                <a:gdLst/>
                <a:ahLst/>
                <a:cxnLst/>
                <a:rect l="l" t="t" r="r" b="b"/>
                <a:pathLst>
                  <a:path w="959583" h="309280">
                    <a:moveTo>
                      <a:pt x="72106" y="0"/>
                    </a:moveTo>
                    <a:lnTo>
                      <a:pt x="887477" y="0"/>
                    </a:lnTo>
                    <a:cubicBezTo>
                      <a:pt x="906601" y="0"/>
                      <a:pt x="924942" y="7597"/>
                      <a:pt x="938464" y="21119"/>
                    </a:cubicBezTo>
                    <a:cubicBezTo>
                      <a:pt x="951987" y="34642"/>
                      <a:pt x="959583" y="52982"/>
                      <a:pt x="959583" y="72106"/>
                    </a:cubicBezTo>
                    <a:lnTo>
                      <a:pt x="959583" y="237174"/>
                    </a:lnTo>
                    <a:cubicBezTo>
                      <a:pt x="959583" y="256297"/>
                      <a:pt x="951987" y="274638"/>
                      <a:pt x="938464" y="288160"/>
                    </a:cubicBezTo>
                    <a:cubicBezTo>
                      <a:pt x="924942" y="301683"/>
                      <a:pt x="906601" y="309280"/>
                      <a:pt x="887477" y="309280"/>
                    </a:cubicBezTo>
                    <a:lnTo>
                      <a:pt x="72106" y="309280"/>
                    </a:lnTo>
                    <a:cubicBezTo>
                      <a:pt x="52982" y="309280"/>
                      <a:pt x="34642" y="301683"/>
                      <a:pt x="21119" y="288160"/>
                    </a:cubicBezTo>
                    <a:cubicBezTo>
                      <a:pt x="7597" y="274638"/>
                      <a:pt x="0" y="256297"/>
                      <a:pt x="0" y="237174"/>
                    </a:cubicBezTo>
                    <a:lnTo>
                      <a:pt x="0" y="72106"/>
                    </a:lnTo>
                    <a:cubicBezTo>
                      <a:pt x="0" y="52982"/>
                      <a:pt x="7597" y="34642"/>
                      <a:pt x="21119" y="21119"/>
                    </a:cubicBezTo>
                    <a:cubicBezTo>
                      <a:pt x="34642" y="7597"/>
                      <a:pt x="52982" y="0"/>
                      <a:pt x="72106" y="0"/>
                    </a:cubicBezTo>
                    <a:close/>
                  </a:path>
                </a:pathLst>
              </a:custGeom>
              <a:solidFill>
                <a:srgbClr val="FFB703"/>
              </a:solidFill>
            </p:spPr>
            <p:txBody>
              <a:bodyPr/>
              <a:lstStyle/>
              <a:p>
                <a:endParaRPr lang="en-US"/>
              </a:p>
            </p:txBody>
          </p:sp>
          <p:sp>
            <p:nvSpPr>
              <p:cNvPr id="39" name="TextBox 39"/>
              <p:cNvSpPr txBox="1"/>
              <p:nvPr/>
            </p:nvSpPr>
            <p:spPr>
              <a:xfrm>
                <a:off x="0" y="28575"/>
                <a:ext cx="959583" cy="280705"/>
              </a:xfrm>
              <a:prstGeom prst="rect">
                <a:avLst/>
              </a:prstGeom>
            </p:spPr>
            <p:txBody>
              <a:bodyPr lIns="50800" tIns="50800" rIns="50800" bIns="50800" rtlCol="0" anchor="ctr"/>
              <a:lstStyle/>
              <a:p>
                <a:pPr algn="ctr">
                  <a:lnSpc>
                    <a:spcPts val="2499"/>
                  </a:lnSpc>
                </a:pPr>
                <a:endParaRPr/>
              </a:p>
            </p:txBody>
          </p:sp>
        </p:grpSp>
        <p:sp>
          <p:nvSpPr>
            <p:cNvPr id="40" name="TextBox 40"/>
            <p:cNvSpPr txBox="1"/>
            <p:nvPr/>
          </p:nvSpPr>
          <p:spPr>
            <a:xfrm>
              <a:off x="480111" y="160622"/>
              <a:ext cx="2706715" cy="919692"/>
            </a:xfrm>
            <a:prstGeom prst="rect">
              <a:avLst/>
            </a:prstGeom>
          </p:spPr>
          <p:txBody>
            <a:bodyPr lIns="0" tIns="0" rIns="0" bIns="0" rtlCol="0" anchor="t">
              <a:spAutoFit/>
            </a:bodyPr>
            <a:lstStyle/>
            <a:p>
              <a:pPr algn="ctr">
                <a:lnSpc>
                  <a:spcPts val="2800"/>
                </a:lnSpc>
                <a:spcBef>
                  <a:spcPct val="0"/>
                </a:spcBef>
              </a:pPr>
              <a:r>
                <a:rPr lang="en-US" sz="2000">
                  <a:solidFill>
                    <a:srgbClr val="222222"/>
                  </a:solidFill>
                  <a:latin typeface="Cabin Medium"/>
                </a:rPr>
                <a:t>CÁC CHỈ BÁO KỸ THUẬT</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a:off x="1287565" y="2888625"/>
            <a:ext cx="10703522" cy="4509751"/>
          </a:xfrm>
          <a:custGeom>
            <a:avLst/>
            <a:gdLst/>
            <a:ahLst/>
            <a:cxnLst/>
            <a:rect l="l" t="t" r="r" b="b"/>
            <a:pathLst>
              <a:path w="10703522" h="4509751">
                <a:moveTo>
                  <a:pt x="0" y="0"/>
                </a:moveTo>
                <a:lnTo>
                  <a:pt x="10703522" y="0"/>
                </a:lnTo>
                <a:lnTo>
                  <a:pt x="10703522" y="4509750"/>
                </a:lnTo>
                <a:lnTo>
                  <a:pt x="0" y="4509750"/>
                </a:lnTo>
                <a:lnTo>
                  <a:pt x="0" y="0"/>
                </a:lnTo>
                <a:close/>
              </a:path>
            </a:pathLst>
          </a:custGeom>
          <a:blipFill>
            <a:blip r:embed="rId2"/>
            <a:stretch>
              <a:fillRect/>
            </a:stretch>
          </a:blipFill>
        </p:spPr>
        <p:txBody>
          <a:bodyPr/>
          <a:lstStyle/>
          <a:p>
            <a:endParaRPr lang="en-US"/>
          </a:p>
        </p:txBody>
      </p:sp>
      <p:sp>
        <p:nvSpPr>
          <p:cNvPr id="3" name="Freeform 3"/>
          <p:cNvSpPr/>
          <p:nvPr/>
        </p:nvSpPr>
        <p:spPr>
          <a:xfrm>
            <a:off x="12650256" y="2546008"/>
            <a:ext cx="4421262" cy="5194983"/>
          </a:xfrm>
          <a:custGeom>
            <a:avLst/>
            <a:gdLst/>
            <a:ahLst/>
            <a:cxnLst/>
            <a:rect l="l" t="t" r="r" b="b"/>
            <a:pathLst>
              <a:path w="4421262" h="5194983">
                <a:moveTo>
                  <a:pt x="0" y="0"/>
                </a:moveTo>
                <a:lnTo>
                  <a:pt x="4421262" y="0"/>
                </a:lnTo>
                <a:lnTo>
                  <a:pt x="4421262" y="5194984"/>
                </a:lnTo>
                <a:lnTo>
                  <a:pt x="0" y="519498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53846" y="1005149"/>
            <a:ext cx="16417672" cy="1063625"/>
          </a:xfrm>
          <a:prstGeom prst="rect">
            <a:avLst/>
          </a:prstGeom>
        </p:spPr>
        <p:txBody>
          <a:bodyPr lIns="0" tIns="0" rIns="0" bIns="0" rtlCol="0" anchor="t">
            <a:spAutoFit/>
          </a:bodyPr>
          <a:lstStyle/>
          <a:p>
            <a:pPr algn="ctr">
              <a:lnSpc>
                <a:spcPts val="6999"/>
              </a:lnSpc>
            </a:pPr>
            <a:r>
              <a:rPr lang="en-US" sz="6999">
                <a:solidFill>
                  <a:srgbClr val="3C2547"/>
                </a:solidFill>
                <a:latin typeface="Times New Roman"/>
              </a:rPr>
              <a:t>CHIẾN LƯỢC ĐẦU TƯ NGẮN HẠN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a:off x="10307979" y="7535968"/>
            <a:ext cx="488730" cy="488730"/>
          </a:xfrm>
          <a:custGeom>
            <a:avLst/>
            <a:gdLst/>
            <a:ahLst/>
            <a:cxnLst/>
            <a:rect l="l" t="t" r="r" b="b"/>
            <a:pathLst>
              <a:path w="488730" h="488730">
                <a:moveTo>
                  <a:pt x="0" y="0"/>
                </a:moveTo>
                <a:lnTo>
                  <a:pt x="488730" y="0"/>
                </a:lnTo>
                <a:lnTo>
                  <a:pt x="488730" y="488730"/>
                </a:lnTo>
                <a:lnTo>
                  <a:pt x="0" y="48873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p>
        </p:txBody>
      </p:sp>
      <p:grpSp>
        <p:nvGrpSpPr>
          <p:cNvPr id="3" name="Group 3"/>
          <p:cNvGrpSpPr/>
          <p:nvPr/>
        </p:nvGrpSpPr>
        <p:grpSpPr>
          <a:xfrm>
            <a:off x="-1937813" y="-2423296"/>
            <a:ext cx="7828500" cy="78285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7D7"/>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111950">
            <a:off x="16723456" y="5547545"/>
            <a:ext cx="1071688" cy="644961"/>
          </a:xfrm>
          <a:custGeom>
            <a:avLst/>
            <a:gdLst/>
            <a:ahLst/>
            <a:cxnLst/>
            <a:rect l="l" t="t" r="r" b="b"/>
            <a:pathLst>
              <a:path w="1071688" h="644961">
                <a:moveTo>
                  <a:pt x="0" y="0"/>
                </a:moveTo>
                <a:lnTo>
                  <a:pt x="1071688" y="0"/>
                </a:lnTo>
                <a:lnTo>
                  <a:pt x="1071688" y="644961"/>
                </a:lnTo>
                <a:lnTo>
                  <a:pt x="0" y="644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644711" y="7486590"/>
            <a:ext cx="8499289" cy="1792577"/>
          </a:xfrm>
          <a:custGeom>
            <a:avLst/>
            <a:gdLst/>
            <a:ahLst/>
            <a:cxnLst/>
            <a:rect l="l" t="t" r="r" b="b"/>
            <a:pathLst>
              <a:path w="8499289" h="1792577">
                <a:moveTo>
                  <a:pt x="0" y="0"/>
                </a:moveTo>
                <a:lnTo>
                  <a:pt x="8499289" y="0"/>
                </a:lnTo>
                <a:lnTo>
                  <a:pt x="8499289" y="1792577"/>
                </a:lnTo>
                <a:lnTo>
                  <a:pt x="0" y="1792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10697281">
            <a:off x="14515931" y="9516476"/>
            <a:ext cx="1933065" cy="741814"/>
          </a:xfrm>
          <a:custGeom>
            <a:avLst/>
            <a:gdLst/>
            <a:ahLst/>
            <a:cxnLst/>
            <a:rect l="l" t="t" r="r" b="b"/>
            <a:pathLst>
              <a:path w="1933065" h="741814">
                <a:moveTo>
                  <a:pt x="0" y="0"/>
                </a:moveTo>
                <a:lnTo>
                  <a:pt x="1933065" y="0"/>
                </a:lnTo>
                <a:lnTo>
                  <a:pt x="1933065" y="741814"/>
                </a:lnTo>
                <a:lnTo>
                  <a:pt x="0" y="7418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p:nvPr/>
        </p:nvGrpSpPr>
        <p:grpSpPr>
          <a:xfrm>
            <a:off x="15749596" y="673675"/>
            <a:ext cx="710050" cy="7100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968868" y="1046254"/>
            <a:ext cx="6571167" cy="8308372"/>
          </a:xfrm>
          <a:custGeom>
            <a:avLst/>
            <a:gdLst/>
            <a:ahLst/>
            <a:cxnLst/>
            <a:rect l="l" t="t" r="r" b="b"/>
            <a:pathLst>
              <a:path w="6571167" h="8308372">
                <a:moveTo>
                  <a:pt x="0" y="0"/>
                </a:moveTo>
                <a:lnTo>
                  <a:pt x="6571167" y="0"/>
                </a:lnTo>
                <a:lnTo>
                  <a:pt x="6571167" y="8308372"/>
                </a:lnTo>
                <a:lnTo>
                  <a:pt x="0" y="83083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rot="586600">
            <a:off x="6103645" y="2188346"/>
            <a:ext cx="846058" cy="1458721"/>
          </a:xfrm>
          <a:custGeom>
            <a:avLst/>
            <a:gdLst/>
            <a:ahLst/>
            <a:cxnLst/>
            <a:rect l="l" t="t" r="r" b="b"/>
            <a:pathLst>
              <a:path w="846058" h="1458721">
                <a:moveTo>
                  <a:pt x="0" y="0"/>
                </a:moveTo>
                <a:lnTo>
                  <a:pt x="846058" y="0"/>
                </a:lnTo>
                <a:lnTo>
                  <a:pt x="846058" y="1458721"/>
                </a:lnTo>
                <a:lnTo>
                  <a:pt x="0" y="14587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4" name="Group 14"/>
          <p:cNvGrpSpPr/>
          <p:nvPr/>
        </p:nvGrpSpPr>
        <p:grpSpPr>
          <a:xfrm>
            <a:off x="7540035" y="3708308"/>
            <a:ext cx="525252" cy="52525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03448" y="6442413"/>
            <a:ext cx="525252" cy="5252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728185" y="3936908"/>
            <a:ext cx="8531115" cy="1633523"/>
          </a:xfrm>
          <a:prstGeom prst="rect">
            <a:avLst/>
          </a:prstGeom>
        </p:spPr>
        <p:txBody>
          <a:bodyPr lIns="0" tIns="0" rIns="0" bIns="0" rtlCol="0" anchor="t">
            <a:spAutoFit/>
          </a:bodyPr>
          <a:lstStyle/>
          <a:p>
            <a:pPr algn="l">
              <a:lnSpc>
                <a:spcPts val="12218"/>
              </a:lnSpc>
            </a:pPr>
            <a:r>
              <a:rPr lang="en-US" sz="12218">
                <a:solidFill>
                  <a:srgbClr val="3C2547"/>
                </a:solidFill>
                <a:latin typeface="More Sugar"/>
              </a:rPr>
              <a:t>Thank You!</a:t>
            </a:r>
          </a:p>
        </p:txBody>
      </p:sp>
      <p:sp>
        <p:nvSpPr>
          <p:cNvPr id="21" name="TextBox 21"/>
          <p:cNvSpPr txBox="1"/>
          <p:nvPr/>
        </p:nvSpPr>
        <p:spPr>
          <a:xfrm>
            <a:off x="10823022" y="7506942"/>
            <a:ext cx="5048104" cy="451081"/>
          </a:xfrm>
          <a:prstGeom prst="rect">
            <a:avLst/>
          </a:prstGeom>
        </p:spPr>
        <p:txBody>
          <a:bodyPr lIns="0" tIns="0" rIns="0" bIns="0" rtlCol="0" anchor="t">
            <a:spAutoFit/>
          </a:bodyPr>
          <a:lstStyle/>
          <a:p>
            <a:pPr algn="ctr">
              <a:lnSpc>
                <a:spcPts val="3785"/>
              </a:lnSpc>
              <a:spcBef>
                <a:spcPct val="0"/>
              </a:spcBef>
            </a:pPr>
            <a:r>
              <a:rPr lang="en-US" sz="2703">
                <a:solidFill>
                  <a:srgbClr val="FFFFFF"/>
                </a:solidFill>
                <a:latin typeface="Quicksand"/>
              </a:rPr>
              <a:t>123 Anywhere St., Any City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10509991">
            <a:off x="11786231" y="9367265"/>
            <a:ext cx="2628966" cy="1008866"/>
          </a:xfrm>
          <a:custGeom>
            <a:avLst/>
            <a:gdLst/>
            <a:ahLst/>
            <a:cxnLst/>
            <a:rect l="l" t="t" r="r" b="b"/>
            <a:pathLst>
              <a:path w="2628966" h="1008866">
                <a:moveTo>
                  <a:pt x="0" y="0"/>
                </a:moveTo>
                <a:lnTo>
                  <a:pt x="2628965" y="0"/>
                </a:lnTo>
                <a:lnTo>
                  <a:pt x="2628965" y="1008865"/>
                </a:lnTo>
                <a:lnTo>
                  <a:pt x="0" y="1008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763701" y="825428"/>
            <a:ext cx="8076996" cy="2352730"/>
            <a:chOff x="0" y="0"/>
            <a:chExt cx="2127275" cy="619649"/>
          </a:xfrm>
        </p:grpSpPr>
        <p:sp>
          <p:nvSpPr>
            <p:cNvPr id="4" name="Freeform 4"/>
            <p:cNvSpPr/>
            <p:nvPr/>
          </p:nvSpPr>
          <p:spPr>
            <a:xfrm>
              <a:off x="0" y="0"/>
              <a:ext cx="2127275" cy="619649"/>
            </a:xfrm>
            <a:custGeom>
              <a:avLst/>
              <a:gdLst/>
              <a:ahLst/>
              <a:cxnLst/>
              <a:rect l="l" t="t" r="r" b="b"/>
              <a:pathLst>
                <a:path w="2127275" h="619649">
                  <a:moveTo>
                    <a:pt x="48884" y="0"/>
                  </a:moveTo>
                  <a:lnTo>
                    <a:pt x="2078390" y="0"/>
                  </a:lnTo>
                  <a:cubicBezTo>
                    <a:pt x="2091355" y="0"/>
                    <a:pt x="2103789" y="5150"/>
                    <a:pt x="2112957" y="14318"/>
                  </a:cubicBezTo>
                  <a:cubicBezTo>
                    <a:pt x="2122124" y="23485"/>
                    <a:pt x="2127275" y="35919"/>
                    <a:pt x="2127275" y="48884"/>
                  </a:cubicBezTo>
                  <a:lnTo>
                    <a:pt x="2127275" y="570765"/>
                  </a:lnTo>
                  <a:cubicBezTo>
                    <a:pt x="2127275" y="583730"/>
                    <a:pt x="2122124" y="596164"/>
                    <a:pt x="2112957" y="605331"/>
                  </a:cubicBezTo>
                  <a:cubicBezTo>
                    <a:pt x="2103789" y="614499"/>
                    <a:pt x="2091355" y="619649"/>
                    <a:pt x="2078390" y="619649"/>
                  </a:cubicBezTo>
                  <a:lnTo>
                    <a:pt x="48884" y="619649"/>
                  </a:lnTo>
                  <a:cubicBezTo>
                    <a:pt x="35919" y="619649"/>
                    <a:pt x="23485" y="614499"/>
                    <a:pt x="14318" y="605331"/>
                  </a:cubicBezTo>
                  <a:cubicBezTo>
                    <a:pt x="5150" y="596164"/>
                    <a:pt x="0" y="583730"/>
                    <a:pt x="0" y="570765"/>
                  </a:cubicBezTo>
                  <a:lnTo>
                    <a:pt x="0" y="48884"/>
                  </a:lnTo>
                  <a:cubicBezTo>
                    <a:pt x="0" y="35919"/>
                    <a:pt x="5150" y="23485"/>
                    <a:pt x="14318" y="14318"/>
                  </a:cubicBezTo>
                  <a:cubicBezTo>
                    <a:pt x="23485" y="5150"/>
                    <a:pt x="35919" y="0"/>
                    <a:pt x="48884" y="0"/>
                  </a:cubicBezTo>
                  <a:close/>
                </a:path>
              </a:pathLst>
            </a:custGeom>
            <a:solidFill>
              <a:srgbClr val="F2532E"/>
            </a:solidFill>
            <a:ln cap="rnd">
              <a:noFill/>
              <a:prstDash val="solid"/>
              <a:round/>
            </a:ln>
          </p:spPr>
          <p:txBody>
            <a:bodyPr/>
            <a:lstStyle/>
            <a:p>
              <a:endParaRPr lang="en-US"/>
            </a:p>
          </p:txBody>
        </p:sp>
        <p:sp>
          <p:nvSpPr>
            <p:cNvPr id="5" name="TextBox 5"/>
            <p:cNvSpPr txBox="1"/>
            <p:nvPr/>
          </p:nvSpPr>
          <p:spPr>
            <a:xfrm>
              <a:off x="0" y="-38100"/>
              <a:ext cx="2127275" cy="6577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24924" y="-843792"/>
            <a:ext cx="3647050" cy="36470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2547"/>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165146" y="4898944"/>
            <a:ext cx="9094154" cy="3345010"/>
            <a:chOff x="0" y="0"/>
            <a:chExt cx="12125539" cy="4460013"/>
          </a:xfrm>
        </p:grpSpPr>
        <p:grpSp>
          <p:nvGrpSpPr>
            <p:cNvPr id="15" name="Group 15"/>
            <p:cNvGrpSpPr/>
            <p:nvPr/>
          </p:nvGrpSpPr>
          <p:grpSpPr>
            <a:xfrm>
              <a:off x="1543017" y="19050"/>
              <a:ext cx="10582522" cy="1372236"/>
              <a:chOff x="0" y="0"/>
              <a:chExt cx="2090375" cy="271059"/>
            </a:xfrm>
          </p:grpSpPr>
          <p:sp>
            <p:nvSpPr>
              <p:cNvPr id="16" name="Freeform 16"/>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17" name="TextBox 17"/>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0" y="0"/>
              <a:ext cx="1372236" cy="1421400"/>
              <a:chOff x="0" y="0"/>
              <a:chExt cx="812800" cy="841921"/>
            </a:xfrm>
          </p:grpSpPr>
          <p:sp>
            <p:nvSpPr>
              <p:cNvPr id="19" name="Freeform 19"/>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0" name="TextBox 20"/>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1</a:t>
                </a:r>
              </a:p>
            </p:txBody>
          </p:sp>
        </p:grpSp>
        <p:grpSp>
          <p:nvGrpSpPr>
            <p:cNvPr id="21" name="Group 21"/>
            <p:cNvGrpSpPr/>
            <p:nvPr/>
          </p:nvGrpSpPr>
          <p:grpSpPr>
            <a:xfrm>
              <a:off x="1543017" y="1538357"/>
              <a:ext cx="10582522" cy="1372236"/>
              <a:chOff x="0" y="0"/>
              <a:chExt cx="2090375" cy="271059"/>
            </a:xfrm>
          </p:grpSpPr>
          <p:sp>
            <p:nvSpPr>
              <p:cNvPr id="22" name="Freeform 22"/>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23" name="TextBox 23"/>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0" y="1519307"/>
              <a:ext cx="1372236" cy="1421400"/>
              <a:chOff x="0" y="0"/>
              <a:chExt cx="812800" cy="841921"/>
            </a:xfrm>
          </p:grpSpPr>
          <p:sp>
            <p:nvSpPr>
              <p:cNvPr id="25" name="Freeform 25"/>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26" name="TextBox 26"/>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2</a:t>
                </a:r>
              </a:p>
            </p:txBody>
          </p:sp>
        </p:grpSp>
        <p:grpSp>
          <p:nvGrpSpPr>
            <p:cNvPr id="27" name="Group 27"/>
            <p:cNvGrpSpPr/>
            <p:nvPr/>
          </p:nvGrpSpPr>
          <p:grpSpPr>
            <a:xfrm>
              <a:off x="1543017" y="3057663"/>
              <a:ext cx="10582522" cy="1372236"/>
              <a:chOff x="0" y="0"/>
              <a:chExt cx="2090375" cy="271059"/>
            </a:xfrm>
          </p:grpSpPr>
          <p:sp>
            <p:nvSpPr>
              <p:cNvPr id="28" name="Freeform 28"/>
              <p:cNvSpPr/>
              <p:nvPr/>
            </p:nvSpPr>
            <p:spPr>
              <a:xfrm>
                <a:off x="0" y="0"/>
                <a:ext cx="2090375" cy="271059"/>
              </a:xfrm>
              <a:custGeom>
                <a:avLst/>
                <a:gdLst/>
                <a:ahLst/>
                <a:cxnLst/>
                <a:rect l="l" t="t" r="r" b="b"/>
                <a:pathLst>
                  <a:path w="2090375" h="271059">
                    <a:moveTo>
                      <a:pt x="49747" y="0"/>
                    </a:moveTo>
                    <a:lnTo>
                      <a:pt x="2040628" y="0"/>
                    </a:lnTo>
                    <a:cubicBezTo>
                      <a:pt x="2053821" y="0"/>
                      <a:pt x="2066475" y="5241"/>
                      <a:pt x="2075804" y="14571"/>
                    </a:cubicBezTo>
                    <a:cubicBezTo>
                      <a:pt x="2085134" y="23900"/>
                      <a:pt x="2090375" y="36553"/>
                      <a:pt x="2090375" y="49747"/>
                    </a:cubicBezTo>
                    <a:lnTo>
                      <a:pt x="2090375" y="221312"/>
                    </a:lnTo>
                    <a:cubicBezTo>
                      <a:pt x="2090375" y="248786"/>
                      <a:pt x="2068102" y="271059"/>
                      <a:pt x="2040628" y="271059"/>
                    </a:cubicBezTo>
                    <a:lnTo>
                      <a:pt x="49747" y="271059"/>
                    </a:lnTo>
                    <a:cubicBezTo>
                      <a:pt x="22273" y="271059"/>
                      <a:pt x="0" y="248786"/>
                      <a:pt x="0" y="221312"/>
                    </a:cubicBezTo>
                    <a:lnTo>
                      <a:pt x="0" y="49747"/>
                    </a:lnTo>
                    <a:cubicBezTo>
                      <a:pt x="0" y="22273"/>
                      <a:pt x="22273" y="0"/>
                      <a:pt x="49747" y="0"/>
                    </a:cubicBezTo>
                    <a:close/>
                  </a:path>
                </a:pathLst>
              </a:custGeom>
              <a:solidFill>
                <a:srgbClr val="FAB087"/>
              </a:solidFill>
              <a:ln cap="rnd">
                <a:noFill/>
                <a:prstDash val="solid"/>
                <a:round/>
              </a:ln>
            </p:spPr>
            <p:txBody>
              <a:bodyPr/>
              <a:lstStyle/>
              <a:p>
                <a:endParaRPr lang="en-US"/>
              </a:p>
            </p:txBody>
          </p:sp>
          <p:sp>
            <p:nvSpPr>
              <p:cNvPr id="29" name="TextBox 29"/>
              <p:cNvSpPr txBox="1"/>
              <p:nvPr/>
            </p:nvSpPr>
            <p:spPr>
              <a:xfrm>
                <a:off x="0" y="-38100"/>
                <a:ext cx="2090375" cy="309159"/>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0" y="3038613"/>
              <a:ext cx="1372236" cy="1421400"/>
              <a:chOff x="0" y="0"/>
              <a:chExt cx="812800" cy="841921"/>
            </a:xfrm>
          </p:grpSpPr>
          <p:sp>
            <p:nvSpPr>
              <p:cNvPr id="31" name="Freeform 31"/>
              <p:cNvSpPr/>
              <p:nvPr/>
            </p:nvSpPr>
            <p:spPr>
              <a:xfrm>
                <a:off x="0" y="0"/>
                <a:ext cx="812800" cy="841921"/>
              </a:xfrm>
              <a:custGeom>
                <a:avLst/>
                <a:gdLst/>
                <a:ahLst/>
                <a:cxnLst/>
                <a:rect l="l" t="t" r="r" b="b"/>
                <a:pathLst>
                  <a:path w="812800" h="841921">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AB087"/>
              </a:solidFill>
            </p:spPr>
            <p:txBody>
              <a:bodyPr/>
              <a:lstStyle/>
              <a:p>
                <a:endParaRPr lang="en-US"/>
              </a:p>
            </p:txBody>
          </p:sp>
          <p:sp>
            <p:nvSpPr>
              <p:cNvPr id="32" name="TextBox 32"/>
              <p:cNvSpPr txBox="1"/>
              <p:nvPr/>
            </p:nvSpPr>
            <p:spPr>
              <a:xfrm>
                <a:off x="76200" y="12255"/>
                <a:ext cx="660400" cy="750736"/>
              </a:xfrm>
              <a:prstGeom prst="rect">
                <a:avLst/>
              </a:prstGeom>
            </p:spPr>
            <p:txBody>
              <a:bodyPr lIns="50800" tIns="50800" rIns="50800" bIns="50800" rtlCol="0" anchor="ctr"/>
              <a:lstStyle/>
              <a:p>
                <a:pPr algn="ctr">
                  <a:lnSpc>
                    <a:spcPts val="5040"/>
                  </a:lnSpc>
                </a:pPr>
                <a:r>
                  <a:rPr lang="en-US" sz="3600">
                    <a:solidFill>
                      <a:srgbClr val="FFFFFF"/>
                    </a:solidFill>
                    <a:latin typeface="More Sugar"/>
                  </a:rPr>
                  <a:t>3</a:t>
                </a:r>
              </a:p>
            </p:txBody>
          </p:sp>
        </p:grpSp>
        <p:sp>
          <p:nvSpPr>
            <p:cNvPr id="33" name="TextBox 33"/>
            <p:cNvSpPr txBox="1"/>
            <p:nvPr/>
          </p:nvSpPr>
          <p:spPr>
            <a:xfrm>
              <a:off x="2079081" y="381318"/>
              <a:ext cx="9325569" cy="685800"/>
            </a:xfrm>
            <a:prstGeom prst="rect">
              <a:avLst/>
            </a:prstGeom>
          </p:spPr>
          <p:txBody>
            <a:bodyPr lIns="0" tIns="0" rIns="0" bIns="0" rtlCol="0" anchor="t">
              <a:spAutoFit/>
            </a:bodyPr>
            <a:lstStyle/>
            <a:p>
              <a:pPr algn="ctr">
                <a:lnSpc>
                  <a:spcPts val="4079"/>
                </a:lnSpc>
              </a:pPr>
              <a:r>
                <a:rPr lang="en-US" sz="3399">
                  <a:solidFill>
                    <a:srgbClr val="FFFFFF"/>
                  </a:solidFill>
                  <a:latin typeface="Cabin Bold"/>
                </a:rPr>
                <a:t>GIỚI THIỆU</a:t>
              </a:r>
            </a:p>
          </p:txBody>
        </p:sp>
        <p:sp>
          <p:nvSpPr>
            <p:cNvPr id="34" name="TextBox 34"/>
            <p:cNvSpPr txBox="1"/>
            <p:nvPr/>
          </p:nvSpPr>
          <p:spPr>
            <a:xfrm>
              <a:off x="2079081" y="1900625"/>
              <a:ext cx="9325569" cy="698500"/>
            </a:xfrm>
            <a:prstGeom prst="rect">
              <a:avLst/>
            </a:prstGeom>
          </p:spPr>
          <p:txBody>
            <a:bodyPr lIns="0" tIns="0" rIns="0" bIns="0" rtlCol="0" anchor="t">
              <a:spAutoFit/>
            </a:bodyPr>
            <a:lstStyle/>
            <a:p>
              <a:pPr algn="ctr">
                <a:lnSpc>
                  <a:spcPts val="4199"/>
                </a:lnSpc>
              </a:pPr>
              <a:r>
                <a:rPr lang="en-US" sz="3499">
                  <a:solidFill>
                    <a:srgbClr val="FFFFFF"/>
                  </a:solidFill>
                  <a:latin typeface="Cabin Bold"/>
                </a:rPr>
                <a:t>CÁCH THỨC HOẠT ĐỘNG</a:t>
              </a:r>
            </a:p>
          </p:txBody>
        </p:sp>
        <p:sp>
          <p:nvSpPr>
            <p:cNvPr id="35" name="TextBox 35"/>
            <p:cNvSpPr txBox="1"/>
            <p:nvPr/>
          </p:nvSpPr>
          <p:spPr>
            <a:xfrm>
              <a:off x="2171494" y="3418592"/>
              <a:ext cx="9325569" cy="698500"/>
            </a:xfrm>
            <a:prstGeom prst="rect">
              <a:avLst/>
            </a:prstGeom>
          </p:spPr>
          <p:txBody>
            <a:bodyPr lIns="0" tIns="0" rIns="0" bIns="0" rtlCol="0" anchor="t">
              <a:spAutoFit/>
            </a:bodyPr>
            <a:lstStyle/>
            <a:p>
              <a:pPr algn="ctr">
                <a:lnSpc>
                  <a:spcPts val="4199"/>
                </a:lnSpc>
              </a:pPr>
              <a:r>
                <a:rPr lang="en-US" sz="3499">
                  <a:solidFill>
                    <a:srgbClr val="FFFFFF"/>
                  </a:solidFill>
                  <a:latin typeface="Cabin Bold"/>
                </a:rPr>
                <a:t>LỢI ÍCH VÀ HẠN CHẾ</a:t>
              </a:r>
            </a:p>
          </p:txBody>
        </p:sp>
      </p:grpSp>
      <p:sp>
        <p:nvSpPr>
          <p:cNvPr id="36" name="Freeform 36"/>
          <p:cNvSpPr/>
          <p:nvPr/>
        </p:nvSpPr>
        <p:spPr>
          <a:xfrm>
            <a:off x="1115578" y="2803259"/>
            <a:ext cx="5551391" cy="5551391"/>
          </a:xfrm>
          <a:custGeom>
            <a:avLst/>
            <a:gdLst/>
            <a:ahLst/>
            <a:cxnLst/>
            <a:rect l="l" t="t" r="r" b="b"/>
            <a:pathLst>
              <a:path w="5551391" h="5551391">
                <a:moveTo>
                  <a:pt x="0" y="0"/>
                </a:moveTo>
                <a:lnTo>
                  <a:pt x="5551391" y="0"/>
                </a:lnTo>
                <a:lnTo>
                  <a:pt x="5551391" y="5551391"/>
                </a:lnTo>
                <a:lnTo>
                  <a:pt x="0" y="5551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TextBox 37"/>
          <p:cNvSpPr txBox="1"/>
          <p:nvPr/>
        </p:nvSpPr>
        <p:spPr>
          <a:xfrm>
            <a:off x="8763701" y="1079483"/>
            <a:ext cx="8080817" cy="2098675"/>
          </a:xfrm>
          <a:prstGeom prst="rect">
            <a:avLst/>
          </a:prstGeom>
        </p:spPr>
        <p:txBody>
          <a:bodyPr lIns="0" tIns="0" rIns="0" bIns="0" rtlCol="0" anchor="t">
            <a:spAutoFit/>
          </a:bodyPr>
          <a:lstStyle/>
          <a:p>
            <a:pPr algn="ctr">
              <a:lnSpc>
                <a:spcPts val="7699"/>
              </a:lnSpc>
            </a:pPr>
            <a:r>
              <a:rPr lang="en-US" sz="6999">
                <a:solidFill>
                  <a:srgbClr val="FFFFFF"/>
                </a:solidFill>
                <a:latin typeface="Times New Roman"/>
              </a:rPr>
              <a:t>BLOCKCHAIN</a:t>
            </a:r>
          </a:p>
          <a:p>
            <a:pPr algn="ctr">
              <a:lnSpc>
                <a:spcPts val="7699"/>
              </a:lnSpc>
            </a:pPr>
            <a:r>
              <a:rPr lang="en-US" sz="6999">
                <a:solidFill>
                  <a:srgbClr val="FFFFFF"/>
                </a:solidFill>
                <a:latin typeface="Times New Roman"/>
              </a:rPr>
              <a:t>&amp; BITCOIN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285949">
            <a:off x="12075435" y="-5499"/>
            <a:ext cx="2628966" cy="1008866"/>
          </a:xfrm>
          <a:custGeom>
            <a:avLst/>
            <a:gdLst/>
            <a:ahLst/>
            <a:cxnLst/>
            <a:rect l="l" t="t" r="r" b="b"/>
            <a:pathLst>
              <a:path w="2628966" h="1008866">
                <a:moveTo>
                  <a:pt x="0" y="0"/>
                </a:moveTo>
                <a:lnTo>
                  <a:pt x="2628965" y="0"/>
                </a:lnTo>
                <a:lnTo>
                  <a:pt x="2628965" y="1008865"/>
                </a:lnTo>
                <a:lnTo>
                  <a:pt x="0" y="1008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86630">
            <a:off x="15864945" y="1498783"/>
            <a:ext cx="885621" cy="1526932"/>
          </a:xfrm>
          <a:custGeom>
            <a:avLst/>
            <a:gdLst/>
            <a:ahLst/>
            <a:cxnLst/>
            <a:rect l="l" t="t" r="r" b="b"/>
            <a:pathLst>
              <a:path w="885621" h="1526932">
                <a:moveTo>
                  <a:pt x="0" y="0"/>
                </a:moveTo>
                <a:lnTo>
                  <a:pt x="885621" y="0"/>
                </a:lnTo>
                <a:lnTo>
                  <a:pt x="885621" y="1526932"/>
                </a:lnTo>
                <a:lnTo>
                  <a:pt x="0" y="1526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714878">
            <a:off x="1025285" y="6269701"/>
            <a:ext cx="3649386" cy="4541091"/>
          </a:xfrm>
          <a:custGeom>
            <a:avLst/>
            <a:gdLst/>
            <a:ahLst/>
            <a:cxnLst/>
            <a:rect l="l" t="t" r="r" b="b"/>
            <a:pathLst>
              <a:path w="3649386" h="4541091">
                <a:moveTo>
                  <a:pt x="0" y="0"/>
                </a:moveTo>
                <a:lnTo>
                  <a:pt x="3649386" y="0"/>
                </a:lnTo>
                <a:lnTo>
                  <a:pt x="3649386" y="4541092"/>
                </a:lnTo>
                <a:lnTo>
                  <a:pt x="0" y="45410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860550" y="739037"/>
            <a:ext cx="743594" cy="74359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A698"/>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664417" y="4261746"/>
            <a:ext cx="12223262" cy="4729477"/>
            <a:chOff x="0" y="0"/>
            <a:chExt cx="3219295" cy="1245624"/>
          </a:xfrm>
        </p:grpSpPr>
        <p:sp>
          <p:nvSpPr>
            <p:cNvPr id="9" name="Freeform 9"/>
            <p:cNvSpPr/>
            <p:nvPr/>
          </p:nvSpPr>
          <p:spPr>
            <a:xfrm>
              <a:off x="0" y="0"/>
              <a:ext cx="3219295" cy="1245624"/>
            </a:xfrm>
            <a:custGeom>
              <a:avLst/>
              <a:gdLst/>
              <a:ahLst/>
              <a:cxnLst/>
              <a:rect l="l" t="t" r="r" b="b"/>
              <a:pathLst>
                <a:path w="3219295" h="1245624">
                  <a:moveTo>
                    <a:pt x="32302" y="0"/>
                  </a:moveTo>
                  <a:lnTo>
                    <a:pt x="3186993" y="0"/>
                  </a:lnTo>
                  <a:cubicBezTo>
                    <a:pt x="3195560" y="0"/>
                    <a:pt x="3203777" y="3403"/>
                    <a:pt x="3209834" y="9461"/>
                  </a:cubicBezTo>
                  <a:cubicBezTo>
                    <a:pt x="3215892" y="15519"/>
                    <a:pt x="3219295" y="23735"/>
                    <a:pt x="3219295" y="32302"/>
                  </a:cubicBezTo>
                  <a:lnTo>
                    <a:pt x="3219295" y="1213321"/>
                  </a:lnTo>
                  <a:cubicBezTo>
                    <a:pt x="3219295" y="1231161"/>
                    <a:pt x="3204833" y="1245624"/>
                    <a:pt x="3186993" y="1245624"/>
                  </a:cubicBezTo>
                  <a:lnTo>
                    <a:pt x="32302" y="1245624"/>
                  </a:lnTo>
                  <a:cubicBezTo>
                    <a:pt x="14462" y="1245624"/>
                    <a:pt x="0" y="1231161"/>
                    <a:pt x="0" y="1213321"/>
                  </a:cubicBezTo>
                  <a:lnTo>
                    <a:pt x="0" y="32302"/>
                  </a:lnTo>
                  <a:cubicBezTo>
                    <a:pt x="0" y="14462"/>
                    <a:pt x="14462" y="0"/>
                    <a:pt x="32302" y="0"/>
                  </a:cubicBezTo>
                  <a:close/>
                </a:path>
              </a:pathLst>
            </a:custGeom>
            <a:solidFill>
              <a:srgbClr val="F8E7D7"/>
            </a:solidFill>
            <a:ln cap="rnd">
              <a:noFill/>
              <a:prstDash val="solid"/>
              <a:round/>
            </a:ln>
          </p:spPr>
          <p:txBody>
            <a:bodyPr/>
            <a:lstStyle/>
            <a:p>
              <a:endParaRPr lang="en-US"/>
            </a:p>
          </p:txBody>
        </p:sp>
        <p:sp>
          <p:nvSpPr>
            <p:cNvPr id="10" name="TextBox 10"/>
            <p:cNvSpPr txBox="1"/>
            <p:nvPr/>
          </p:nvSpPr>
          <p:spPr>
            <a:xfrm>
              <a:off x="0" y="-38100"/>
              <a:ext cx="3219295" cy="1283724"/>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984609" y="4775776"/>
            <a:ext cx="11215603" cy="962025"/>
          </a:xfrm>
          <a:prstGeom prst="rect">
            <a:avLst/>
          </a:prstGeom>
        </p:spPr>
        <p:txBody>
          <a:bodyPr lIns="0" tIns="0" rIns="0" bIns="0" rtlCol="0" anchor="t">
            <a:spAutoFit/>
          </a:bodyPr>
          <a:lstStyle/>
          <a:p>
            <a:pPr marL="690881" lvl="1" indent="-345440" algn="just">
              <a:lnSpc>
                <a:spcPts val="3840"/>
              </a:lnSpc>
              <a:buFont typeface="Arial"/>
              <a:buChar char="•"/>
            </a:pPr>
            <a:r>
              <a:rPr lang="en-US" sz="3200">
                <a:solidFill>
                  <a:srgbClr val="000000"/>
                </a:solidFill>
                <a:latin typeface="Quicksand Bold"/>
              </a:rPr>
              <a:t>Blockchain là một hệ thống lưu trữ dữ liệu đặc biệt, hoạt động như một sổ cái kỹ thuật số phi tập trung. </a:t>
            </a:r>
          </a:p>
        </p:txBody>
      </p:sp>
      <p:sp>
        <p:nvSpPr>
          <p:cNvPr id="12" name="TextBox 12"/>
          <p:cNvSpPr txBox="1"/>
          <p:nvPr/>
        </p:nvSpPr>
        <p:spPr>
          <a:xfrm>
            <a:off x="5984609" y="6175951"/>
            <a:ext cx="11215603" cy="962025"/>
          </a:xfrm>
          <a:prstGeom prst="rect">
            <a:avLst/>
          </a:prstGeom>
        </p:spPr>
        <p:txBody>
          <a:bodyPr lIns="0" tIns="0" rIns="0" bIns="0" rtlCol="0" anchor="t">
            <a:spAutoFit/>
          </a:bodyPr>
          <a:lstStyle/>
          <a:p>
            <a:pPr marL="690881" lvl="1" indent="-345440" algn="just">
              <a:lnSpc>
                <a:spcPts val="3840"/>
              </a:lnSpc>
              <a:buFont typeface="Arial"/>
              <a:buChar char="•"/>
            </a:pPr>
            <a:r>
              <a:rPr lang="en-US" sz="3200">
                <a:solidFill>
                  <a:srgbClr val="000000"/>
                </a:solidFill>
                <a:latin typeface="Quicksand Bold"/>
              </a:rPr>
              <a:t>Ghi lại các giao dịch bằng cách tổ chức chúng thành các khối liên kết với nhau.</a:t>
            </a:r>
          </a:p>
        </p:txBody>
      </p:sp>
      <p:sp>
        <p:nvSpPr>
          <p:cNvPr id="13" name="TextBox 13"/>
          <p:cNvSpPr txBox="1"/>
          <p:nvPr/>
        </p:nvSpPr>
        <p:spPr>
          <a:xfrm>
            <a:off x="5984609" y="7578222"/>
            <a:ext cx="11215603" cy="962025"/>
          </a:xfrm>
          <a:prstGeom prst="rect">
            <a:avLst/>
          </a:prstGeom>
        </p:spPr>
        <p:txBody>
          <a:bodyPr lIns="0" tIns="0" rIns="0" bIns="0" rtlCol="0" anchor="t">
            <a:spAutoFit/>
          </a:bodyPr>
          <a:lstStyle/>
          <a:p>
            <a:pPr marL="690881" lvl="1" indent="-345440" algn="just">
              <a:lnSpc>
                <a:spcPts val="3840"/>
              </a:lnSpc>
              <a:buFont typeface="Arial"/>
              <a:buChar char="•"/>
            </a:pPr>
            <a:r>
              <a:rPr lang="en-US" sz="3200">
                <a:solidFill>
                  <a:srgbClr val="000000"/>
                </a:solidFill>
                <a:latin typeface="Quicksand Bold"/>
              </a:rPr>
              <a:t>Bitcoin là đồng tiền điện tử đầu tiên và lớn nhất, phát triển trên nền tảng công nghệ blockchain. </a:t>
            </a:r>
          </a:p>
        </p:txBody>
      </p:sp>
      <p:grpSp>
        <p:nvGrpSpPr>
          <p:cNvPr id="14" name="Group 14"/>
          <p:cNvGrpSpPr/>
          <p:nvPr/>
        </p:nvGrpSpPr>
        <p:grpSpPr>
          <a:xfrm>
            <a:off x="1841845" y="1120120"/>
            <a:ext cx="7923076" cy="1569420"/>
            <a:chOff x="0" y="0"/>
            <a:chExt cx="2086736" cy="413345"/>
          </a:xfrm>
        </p:grpSpPr>
        <p:sp>
          <p:nvSpPr>
            <p:cNvPr id="15" name="Freeform 15"/>
            <p:cNvSpPr/>
            <p:nvPr/>
          </p:nvSpPr>
          <p:spPr>
            <a:xfrm>
              <a:off x="0" y="0"/>
              <a:ext cx="2086736" cy="413345"/>
            </a:xfrm>
            <a:custGeom>
              <a:avLst/>
              <a:gdLst/>
              <a:ahLst/>
              <a:cxnLst/>
              <a:rect l="l" t="t" r="r" b="b"/>
              <a:pathLst>
                <a:path w="2086736" h="413345">
                  <a:moveTo>
                    <a:pt x="49834" y="0"/>
                  </a:moveTo>
                  <a:lnTo>
                    <a:pt x="2036902" y="0"/>
                  </a:lnTo>
                  <a:cubicBezTo>
                    <a:pt x="2064425" y="0"/>
                    <a:pt x="2086736" y="22311"/>
                    <a:pt x="2086736" y="49834"/>
                  </a:cubicBezTo>
                  <a:lnTo>
                    <a:pt x="2086736" y="363511"/>
                  </a:lnTo>
                  <a:cubicBezTo>
                    <a:pt x="2086736" y="391034"/>
                    <a:pt x="2064425" y="413345"/>
                    <a:pt x="2036902" y="413345"/>
                  </a:cubicBezTo>
                  <a:lnTo>
                    <a:pt x="49834" y="413345"/>
                  </a:lnTo>
                  <a:cubicBezTo>
                    <a:pt x="22311" y="413345"/>
                    <a:pt x="0" y="391034"/>
                    <a:pt x="0" y="363511"/>
                  </a:cubicBezTo>
                  <a:lnTo>
                    <a:pt x="0" y="49834"/>
                  </a:lnTo>
                  <a:cubicBezTo>
                    <a:pt x="0" y="22311"/>
                    <a:pt x="22311" y="0"/>
                    <a:pt x="49834" y="0"/>
                  </a:cubicBezTo>
                  <a:close/>
                </a:path>
              </a:pathLst>
            </a:custGeom>
            <a:solidFill>
              <a:srgbClr val="F2532E"/>
            </a:solidFill>
            <a:ln cap="rnd">
              <a:noFill/>
              <a:prstDash val="solid"/>
              <a:round/>
            </a:ln>
          </p:spPr>
          <p:txBody>
            <a:bodyPr/>
            <a:lstStyle/>
            <a:p>
              <a:endParaRPr lang="en-US"/>
            </a:p>
          </p:txBody>
        </p:sp>
        <p:sp>
          <p:nvSpPr>
            <p:cNvPr id="16" name="TextBox 16"/>
            <p:cNvSpPr txBox="1"/>
            <p:nvPr/>
          </p:nvSpPr>
          <p:spPr>
            <a:xfrm>
              <a:off x="0" y="-38100"/>
              <a:ext cx="2086736" cy="451445"/>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507441" y="1417049"/>
            <a:ext cx="6591883" cy="1136654"/>
          </a:xfrm>
          <a:prstGeom prst="rect">
            <a:avLst/>
          </a:prstGeom>
        </p:spPr>
        <p:txBody>
          <a:bodyPr lIns="0" tIns="0" rIns="0" bIns="0" rtlCol="0" anchor="t">
            <a:spAutoFit/>
          </a:bodyPr>
          <a:lstStyle/>
          <a:p>
            <a:pPr algn="ctr">
              <a:lnSpc>
                <a:spcPts val="7700"/>
              </a:lnSpc>
            </a:pPr>
            <a:r>
              <a:rPr lang="en-US" sz="7000">
                <a:solidFill>
                  <a:srgbClr val="FFFFFF"/>
                </a:solidFill>
                <a:latin typeface="Times New Roman"/>
              </a:rPr>
              <a:t>GIỚI THIỆU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sp>
        <p:nvSpPr>
          <p:cNvPr id="2" name="Freeform 2"/>
          <p:cNvSpPr/>
          <p:nvPr/>
        </p:nvSpPr>
        <p:spPr>
          <a:xfrm rot="-2960900">
            <a:off x="509369" y="1395908"/>
            <a:ext cx="1038663" cy="625086"/>
          </a:xfrm>
          <a:custGeom>
            <a:avLst/>
            <a:gdLst/>
            <a:ahLst/>
            <a:cxnLst/>
            <a:rect l="l" t="t" r="r" b="b"/>
            <a:pathLst>
              <a:path w="1038663" h="625086">
                <a:moveTo>
                  <a:pt x="0" y="0"/>
                </a:moveTo>
                <a:lnTo>
                  <a:pt x="1038662" y="0"/>
                </a:lnTo>
                <a:lnTo>
                  <a:pt x="1038662" y="625087"/>
                </a:lnTo>
                <a:lnTo>
                  <a:pt x="0" y="625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27585" y="364853"/>
            <a:ext cx="12715538" cy="1864119"/>
            <a:chOff x="0" y="0"/>
            <a:chExt cx="16954051" cy="2485492"/>
          </a:xfrm>
        </p:grpSpPr>
        <p:grpSp>
          <p:nvGrpSpPr>
            <p:cNvPr id="4" name="Group 4"/>
            <p:cNvGrpSpPr/>
            <p:nvPr/>
          </p:nvGrpSpPr>
          <p:grpSpPr>
            <a:xfrm>
              <a:off x="0" y="0"/>
              <a:ext cx="16954051" cy="2485492"/>
              <a:chOff x="0" y="0"/>
              <a:chExt cx="4363525" cy="639700"/>
            </a:xfrm>
          </p:grpSpPr>
          <p:sp>
            <p:nvSpPr>
              <p:cNvPr id="5" name="Freeform 5"/>
              <p:cNvSpPr/>
              <p:nvPr/>
            </p:nvSpPr>
            <p:spPr>
              <a:xfrm>
                <a:off x="0" y="0"/>
                <a:ext cx="4363525" cy="639700"/>
              </a:xfrm>
              <a:custGeom>
                <a:avLst/>
                <a:gdLst/>
                <a:ahLst/>
                <a:cxnLst/>
                <a:rect l="l" t="t" r="r" b="b"/>
                <a:pathLst>
                  <a:path w="4363525" h="639700">
                    <a:moveTo>
                      <a:pt x="23832" y="0"/>
                    </a:moveTo>
                    <a:lnTo>
                      <a:pt x="4339693" y="0"/>
                    </a:lnTo>
                    <a:cubicBezTo>
                      <a:pt x="4352855" y="0"/>
                      <a:pt x="4363525" y="10670"/>
                      <a:pt x="4363525" y="23832"/>
                    </a:cubicBezTo>
                    <a:lnTo>
                      <a:pt x="4363525" y="615868"/>
                    </a:lnTo>
                    <a:cubicBezTo>
                      <a:pt x="4363525" y="622189"/>
                      <a:pt x="4361014" y="628251"/>
                      <a:pt x="4356545" y="632720"/>
                    </a:cubicBezTo>
                    <a:cubicBezTo>
                      <a:pt x="4352075" y="637189"/>
                      <a:pt x="4346014" y="639700"/>
                      <a:pt x="4339693" y="639700"/>
                    </a:cubicBezTo>
                    <a:lnTo>
                      <a:pt x="23832" y="639700"/>
                    </a:lnTo>
                    <a:cubicBezTo>
                      <a:pt x="17511" y="639700"/>
                      <a:pt x="11449" y="637189"/>
                      <a:pt x="6980" y="632720"/>
                    </a:cubicBezTo>
                    <a:cubicBezTo>
                      <a:pt x="2511" y="628251"/>
                      <a:pt x="0" y="622189"/>
                      <a:pt x="0" y="615868"/>
                    </a:cubicBezTo>
                    <a:lnTo>
                      <a:pt x="0" y="23832"/>
                    </a:lnTo>
                    <a:cubicBezTo>
                      <a:pt x="0" y="17511"/>
                      <a:pt x="2511" y="11449"/>
                      <a:pt x="6980" y="6980"/>
                    </a:cubicBezTo>
                    <a:cubicBezTo>
                      <a:pt x="11449" y="2511"/>
                      <a:pt x="17511" y="0"/>
                      <a:pt x="23832" y="0"/>
                    </a:cubicBezTo>
                    <a:close/>
                  </a:path>
                </a:pathLst>
              </a:custGeom>
              <a:solidFill>
                <a:srgbClr val="F2532E"/>
              </a:solidFill>
              <a:ln cap="rnd">
                <a:noFill/>
                <a:prstDash val="solid"/>
                <a:round/>
              </a:ln>
            </p:spPr>
            <p:txBody>
              <a:bodyPr/>
              <a:lstStyle/>
              <a:p>
                <a:endParaRPr lang="en-US"/>
              </a:p>
            </p:txBody>
          </p:sp>
          <p:sp>
            <p:nvSpPr>
              <p:cNvPr id="6" name="TextBox 6"/>
              <p:cNvSpPr txBox="1"/>
              <p:nvPr/>
            </p:nvSpPr>
            <p:spPr>
              <a:xfrm>
                <a:off x="0" y="-38100"/>
                <a:ext cx="4363525" cy="6778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0" y="594940"/>
              <a:ext cx="16730372" cy="1480608"/>
            </a:xfrm>
            <a:prstGeom prst="rect">
              <a:avLst/>
            </a:prstGeom>
          </p:spPr>
          <p:txBody>
            <a:bodyPr lIns="0" tIns="0" rIns="0" bIns="0" rtlCol="0" anchor="t">
              <a:spAutoFit/>
            </a:bodyPr>
            <a:lstStyle/>
            <a:p>
              <a:pPr algn="ctr">
                <a:lnSpc>
                  <a:spcPts val="7699"/>
                </a:lnSpc>
              </a:pPr>
              <a:r>
                <a:rPr lang="en-US" sz="6999">
                  <a:solidFill>
                    <a:srgbClr val="FFFFFF"/>
                  </a:solidFill>
                  <a:latin typeface="Times New Roman"/>
                </a:rPr>
                <a:t>CÁCH THỨC HOẠT ĐỘNG</a:t>
              </a:r>
            </a:p>
          </p:txBody>
        </p:sp>
      </p:grpSp>
      <p:sp>
        <p:nvSpPr>
          <p:cNvPr id="8" name="Freeform 8"/>
          <p:cNvSpPr/>
          <p:nvPr/>
        </p:nvSpPr>
        <p:spPr>
          <a:xfrm>
            <a:off x="3734814" y="2306069"/>
            <a:ext cx="10818373" cy="7451508"/>
          </a:xfrm>
          <a:custGeom>
            <a:avLst/>
            <a:gdLst/>
            <a:ahLst/>
            <a:cxnLst/>
            <a:rect l="l" t="t" r="r" b="b"/>
            <a:pathLst>
              <a:path w="10818373" h="7451508">
                <a:moveTo>
                  <a:pt x="0" y="0"/>
                </a:moveTo>
                <a:lnTo>
                  <a:pt x="10818372" y="0"/>
                </a:lnTo>
                <a:lnTo>
                  <a:pt x="10818372" y="7451508"/>
                </a:lnTo>
                <a:lnTo>
                  <a:pt x="0" y="7451508"/>
                </a:lnTo>
                <a:lnTo>
                  <a:pt x="0" y="0"/>
                </a:lnTo>
                <a:close/>
              </a:path>
            </a:pathLst>
          </a:custGeom>
          <a:blipFill>
            <a:blip r:embed="rId4"/>
            <a:stretch>
              <a:fillRect t="-4570" b="-4570"/>
            </a:stretch>
          </a:blipFill>
        </p:spPr>
        <p:txBody>
          <a:bodyPr/>
          <a:lstStyle/>
          <a:p>
            <a:endParaRPr lang="en-US"/>
          </a:p>
        </p:txBody>
      </p:sp>
      <p:sp>
        <p:nvSpPr>
          <p:cNvPr id="9" name="Freeform 9"/>
          <p:cNvSpPr/>
          <p:nvPr/>
        </p:nvSpPr>
        <p:spPr>
          <a:xfrm>
            <a:off x="13646800" y="3359502"/>
            <a:ext cx="4238090" cy="4114800"/>
          </a:xfrm>
          <a:custGeom>
            <a:avLst/>
            <a:gdLst/>
            <a:ahLst/>
            <a:cxnLst/>
            <a:rect l="l" t="t" r="r" b="b"/>
            <a:pathLst>
              <a:path w="4238090" h="4114800">
                <a:moveTo>
                  <a:pt x="0" y="0"/>
                </a:moveTo>
                <a:lnTo>
                  <a:pt x="4238090" y="0"/>
                </a:lnTo>
                <a:lnTo>
                  <a:pt x="423809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5FF"/>
        </a:solidFill>
        <a:effectLst/>
      </p:bgPr>
    </p:bg>
    <p:spTree>
      <p:nvGrpSpPr>
        <p:cNvPr id="1" name=""/>
        <p:cNvGrpSpPr/>
        <p:nvPr/>
      </p:nvGrpSpPr>
      <p:grpSpPr>
        <a:xfrm>
          <a:off x="0" y="0"/>
          <a:ext cx="0" cy="0"/>
          <a:chOff x="0" y="0"/>
          <a:chExt cx="0" cy="0"/>
        </a:xfrm>
      </p:grpSpPr>
      <p:grpSp>
        <p:nvGrpSpPr>
          <p:cNvPr id="2" name="Group 2"/>
          <p:cNvGrpSpPr/>
          <p:nvPr/>
        </p:nvGrpSpPr>
        <p:grpSpPr>
          <a:xfrm>
            <a:off x="13977579" y="5846832"/>
            <a:ext cx="4977009" cy="497700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7D7"/>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86600">
            <a:off x="14822732" y="801736"/>
            <a:ext cx="695470" cy="1199086"/>
          </a:xfrm>
          <a:custGeom>
            <a:avLst/>
            <a:gdLst/>
            <a:ahLst/>
            <a:cxnLst/>
            <a:rect l="l" t="t" r="r" b="b"/>
            <a:pathLst>
              <a:path w="695470" h="1199086">
                <a:moveTo>
                  <a:pt x="0" y="0"/>
                </a:moveTo>
                <a:lnTo>
                  <a:pt x="695470" y="0"/>
                </a:lnTo>
                <a:lnTo>
                  <a:pt x="695470" y="1199086"/>
                </a:lnTo>
                <a:lnTo>
                  <a:pt x="0" y="1199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4349018" y="6242256"/>
            <a:ext cx="4737345" cy="6633610"/>
          </a:xfrm>
          <a:custGeom>
            <a:avLst/>
            <a:gdLst/>
            <a:ahLst/>
            <a:cxnLst/>
            <a:rect l="l" t="t" r="r" b="b"/>
            <a:pathLst>
              <a:path w="4737345" h="6633610">
                <a:moveTo>
                  <a:pt x="0" y="0"/>
                </a:moveTo>
                <a:lnTo>
                  <a:pt x="4737345" y="0"/>
                </a:lnTo>
                <a:lnTo>
                  <a:pt x="4737345" y="6633610"/>
                </a:lnTo>
                <a:lnTo>
                  <a:pt x="0" y="6633610"/>
                </a:lnTo>
                <a:lnTo>
                  <a:pt x="0" y="0"/>
                </a:lnTo>
                <a:close/>
              </a:path>
            </a:pathLst>
          </a:custGeom>
          <a:blipFill>
            <a:blip r:embed="rId4">
              <a:extLst>
                <a:ext uri="{96DAC541-7B7A-43D3-8B79-37D633B846F1}">
                  <asvg:svgBlip xmlns:asvg="http://schemas.microsoft.com/office/drawing/2016/SVG/main" r:embed="rId5"/>
                </a:ext>
              </a:extLst>
            </a:blip>
            <a:stretch>
              <a:fillRect b="-71519"/>
            </a:stretch>
          </a:blipFill>
        </p:spPr>
        <p:txBody>
          <a:bodyPr/>
          <a:lstStyle/>
          <a:p>
            <a:endParaRPr lang="en-US"/>
          </a:p>
        </p:txBody>
      </p:sp>
      <p:sp>
        <p:nvSpPr>
          <p:cNvPr id="15" name="TextBox 15"/>
          <p:cNvSpPr txBox="1"/>
          <p:nvPr/>
        </p:nvSpPr>
        <p:spPr>
          <a:xfrm>
            <a:off x="1140740" y="565679"/>
            <a:ext cx="9822087" cy="1190625"/>
          </a:xfrm>
          <a:prstGeom prst="rect">
            <a:avLst/>
          </a:prstGeom>
        </p:spPr>
        <p:txBody>
          <a:bodyPr lIns="0" tIns="0" rIns="0" bIns="0" rtlCol="0" anchor="t">
            <a:spAutoFit/>
          </a:bodyPr>
          <a:lstStyle/>
          <a:p>
            <a:pPr algn="ctr">
              <a:lnSpc>
                <a:spcPts val="8399"/>
              </a:lnSpc>
            </a:pPr>
            <a:r>
              <a:rPr lang="en-US" sz="6999">
                <a:solidFill>
                  <a:srgbClr val="292929"/>
                </a:solidFill>
                <a:latin typeface="Times New Roman Bold"/>
              </a:rPr>
              <a:t>LỢI ÍCH VÀ HẠN CHẾ</a:t>
            </a:r>
          </a:p>
        </p:txBody>
      </p:sp>
      <p:graphicFrame>
        <p:nvGraphicFramePr>
          <p:cNvPr id="16" name="Table 13"/>
          <p:cNvGraphicFramePr>
            <a:graphicFrameLocks noGrp="1"/>
          </p:cNvGraphicFramePr>
          <p:nvPr/>
        </p:nvGraphicFramePr>
        <p:xfrm>
          <a:off x="1178012" y="2889551"/>
          <a:ext cx="15931976" cy="6381718"/>
        </p:xfrm>
        <a:graphic>
          <a:graphicData uri="http://schemas.openxmlformats.org/drawingml/2006/table">
            <a:tbl>
              <a:tblPr/>
              <a:tblGrid>
                <a:gridCol w="7348255">
                  <a:extLst>
                    <a:ext uri="{9D8B030D-6E8A-4147-A177-3AD203B41FA5}">
                      <a16:colId xmlns:a16="http://schemas.microsoft.com/office/drawing/2014/main" val="20000"/>
                    </a:ext>
                  </a:extLst>
                </a:gridCol>
                <a:gridCol w="8583721">
                  <a:extLst>
                    <a:ext uri="{9D8B030D-6E8A-4147-A177-3AD203B41FA5}">
                      <a16:colId xmlns:a16="http://schemas.microsoft.com/office/drawing/2014/main" val="20001"/>
                    </a:ext>
                  </a:extLst>
                </a:gridCol>
              </a:tblGrid>
              <a:tr h="1306874">
                <a:tc>
                  <a:txBody>
                    <a:bodyPr/>
                    <a:lstStyle/>
                    <a:p>
                      <a:pPr algn="ctr">
                        <a:lnSpc>
                          <a:spcPts val="4900"/>
                        </a:lnSpc>
                        <a:defRPr/>
                      </a:pPr>
                      <a:r>
                        <a:rPr lang="en-US" sz="3500">
                          <a:solidFill>
                            <a:srgbClr val="000000"/>
                          </a:solidFill>
                          <a:latin typeface="Times New Roman"/>
                        </a:rPr>
                        <a:t>Lợi ích</a:t>
                      </a:r>
                      <a:endParaRPr lang="en-US" sz="1100"/>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a:rPr>
                        <a:t>Hạn chế </a:t>
                      </a:r>
                      <a:endParaRPr lang="en-US" sz="1100"/>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74844">
                <a:tc>
                  <a:txBody>
                    <a:bodyPr/>
                    <a:lstStyle/>
                    <a:p>
                      <a:pPr algn="l">
                        <a:lnSpc>
                          <a:spcPts val="4900"/>
                        </a:lnSpc>
                        <a:defRPr/>
                      </a:pPr>
                      <a:endParaRPr lang="en-US" sz="1100"/>
                    </a:p>
                    <a:p>
                      <a:pPr marL="755651" lvl="1" indent="-377825" algn="l">
                        <a:lnSpc>
                          <a:spcPts val="4900"/>
                        </a:lnSpc>
                        <a:buFont typeface="Arial"/>
                        <a:buChar char="•"/>
                      </a:pPr>
                      <a:r>
                        <a:rPr lang="en-US" sz="3500">
                          <a:solidFill>
                            <a:srgbClr val="000000"/>
                          </a:solidFill>
                          <a:latin typeface="Times New Roman"/>
                        </a:rPr>
                        <a:t>  Phi tập trung</a:t>
                      </a:r>
                    </a:p>
                    <a:p>
                      <a:pPr marL="755651" lvl="1" indent="-377825" algn="l">
                        <a:lnSpc>
                          <a:spcPts val="4900"/>
                        </a:lnSpc>
                        <a:buFont typeface="Arial"/>
                        <a:buChar char="•"/>
                      </a:pPr>
                      <a:r>
                        <a:rPr lang="en-US" sz="3500">
                          <a:solidFill>
                            <a:srgbClr val="000000"/>
                          </a:solidFill>
                          <a:latin typeface="Times New Roman"/>
                        </a:rPr>
                        <a:t>  Minh bạch</a:t>
                      </a:r>
                    </a:p>
                    <a:p>
                      <a:pPr marL="755651" lvl="1" indent="-377825" algn="l">
                        <a:lnSpc>
                          <a:spcPts val="4900"/>
                        </a:lnSpc>
                        <a:buFont typeface="Arial"/>
                        <a:buChar char="•"/>
                      </a:pPr>
                      <a:r>
                        <a:rPr lang="en-US" sz="3500">
                          <a:solidFill>
                            <a:srgbClr val="000000"/>
                          </a:solidFill>
                          <a:latin typeface="Times New Roman"/>
                        </a:rPr>
                        <a:t>  Bất biến</a:t>
                      </a:r>
                    </a:p>
                    <a:p>
                      <a:pPr marL="755651" lvl="1" indent="-377825" algn="l">
                        <a:lnSpc>
                          <a:spcPts val="4900"/>
                        </a:lnSpc>
                        <a:buFont typeface="Arial"/>
                        <a:buChar char="•"/>
                      </a:pPr>
                      <a:r>
                        <a:rPr lang="en-US" sz="3500">
                          <a:solidFill>
                            <a:srgbClr val="000000"/>
                          </a:solidFill>
                          <a:latin typeface="Times New Roman"/>
                        </a:rPr>
                        <a:t>  An toàn </a:t>
                      </a:r>
                    </a:p>
                    <a:p>
                      <a:pPr marL="755651" lvl="1" indent="-377825" algn="l">
                        <a:lnSpc>
                          <a:spcPts val="4900"/>
                        </a:lnSpc>
                        <a:buFont typeface="Arial"/>
                        <a:buChar char="•"/>
                      </a:pPr>
                      <a:r>
                        <a:rPr lang="en-US" sz="3500">
                          <a:solidFill>
                            <a:srgbClr val="000000"/>
                          </a:solidFill>
                          <a:latin typeface="Times New Roman"/>
                        </a:rPr>
                        <a:t>  Hiệu quả và chi phí thấp</a:t>
                      </a:r>
                    </a:p>
                    <a:p>
                      <a:pPr algn="l">
                        <a:lnSpc>
                          <a:spcPts val="4900"/>
                        </a:lnSpc>
                      </a:pPr>
                      <a:r>
                        <a:rPr lang="en-US" sz="3500">
                          <a:solidFill>
                            <a:srgbClr val="000000"/>
                          </a:solidFill>
                          <a:latin typeface="Times New Roman"/>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4900"/>
                        </a:lnSpc>
                        <a:defRPr/>
                      </a:pPr>
                      <a:endParaRPr lang="en-US" sz="1100" dirty="0"/>
                    </a:p>
                    <a:p>
                      <a:pPr marL="755651" lvl="1" indent="-377825" algn="just">
                        <a:lnSpc>
                          <a:spcPts val="4900"/>
                        </a:lnSpc>
                        <a:buFont typeface="Arial"/>
                        <a:buChar char="•"/>
                      </a:pPr>
                      <a:r>
                        <a:rPr lang="en-US" sz="3500" dirty="0">
                          <a:solidFill>
                            <a:srgbClr val="000000"/>
                          </a:solidFill>
                          <a:latin typeface="Times New Roman"/>
                        </a:rPr>
                        <a:t>  Chi </a:t>
                      </a:r>
                      <a:r>
                        <a:rPr lang="en-US" sz="3500" dirty="0" err="1">
                          <a:solidFill>
                            <a:srgbClr val="000000"/>
                          </a:solidFill>
                          <a:latin typeface="Times New Roman"/>
                        </a:rPr>
                        <a:t>phí</a:t>
                      </a:r>
                      <a:r>
                        <a:rPr lang="en-US" sz="3500" dirty="0">
                          <a:solidFill>
                            <a:srgbClr val="000000"/>
                          </a:solidFill>
                          <a:latin typeface="Times New Roman"/>
                        </a:rPr>
                        <a:t> </a:t>
                      </a:r>
                      <a:r>
                        <a:rPr lang="en-US" sz="3500" dirty="0" err="1">
                          <a:solidFill>
                            <a:srgbClr val="000000"/>
                          </a:solidFill>
                          <a:latin typeface="Times New Roman"/>
                        </a:rPr>
                        <a:t>công</a:t>
                      </a:r>
                      <a:r>
                        <a:rPr lang="en-US" sz="3500" dirty="0">
                          <a:solidFill>
                            <a:srgbClr val="000000"/>
                          </a:solidFill>
                          <a:latin typeface="Times New Roman"/>
                        </a:rPr>
                        <a:t> </a:t>
                      </a:r>
                      <a:r>
                        <a:rPr lang="en-US" sz="3500" dirty="0" err="1">
                          <a:solidFill>
                            <a:srgbClr val="000000"/>
                          </a:solidFill>
                          <a:latin typeface="Times New Roman"/>
                        </a:rPr>
                        <a:t>nghệ</a:t>
                      </a:r>
                      <a:r>
                        <a:rPr lang="en-US" sz="3500" dirty="0">
                          <a:solidFill>
                            <a:srgbClr val="000000"/>
                          </a:solidFill>
                          <a:latin typeface="Times New Roman"/>
                        </a:rPr>
                        <a:t> </a:t>
                      </a:r>
                      <a:r>
                        <a:rPr lang="en-US" sz="3500" dirty="0" err="1">
                          <a:solidFill>
                            <a:srgbClr val="000000"/>
                          </a:solidFill>
                          <a:latin typeface="Times New Roman"/>
                        </a:rPr>
                        <a:t>cao</a:t>
                      </a:r>
                      <a:r>
                        <a:rPr lang="en-US" sz="3500" dirty="0">
                          <a:solidFill>
                            <a:srgbClr val="000000"/>
                          </a:solidFill>
                          <a:latin typeface="Times New Roman"/>
                        </a:rPr>
                        <a:t>  </a:t>
                      </a:r>
                    </a:p>
                    <a:p>
                      <a:pPr marL="755651" lvl="1" indent="-377825" algn="just">
                        <a:lnSpc>
                          <a:spcPts val="4900"/>
                        </a:lnSpc>
                        <a:buFont typeface="Arial"/>
                        <a:buChar char="•"/>
                      </a:pPr>
                      <a:r>
                        <a:rPr lang="en-US" sz="3500" dirty="0">
                          <a:solidFill>
                            <a:srgbClr val="000000"/>
                          </a:solidFill>
                          <a:latin typeface="Times New Roman"/>
                        </a:rPr>
                        <a:t>  </a:t>
                      </a:r>
                      <a:r>
                        <a:rPr lang="en-US" sz="3500" dirty="0" err="1">
                          <a:solidFill>
                            <a:srgbClr val="000000"/>
                          </a:solidFill>
                          <a:latin typeface="Times New Roman"/>
                        </a:rPr>
                        <a:t>Tốc</a:t>
                      </a:r>
                      <a:r>
                        <a:rPr lang="en-US" sz="3500" dirty="0">
                          <a:solidFill>
                            <a:srgbClr val="000000"/>
                          </a:solidFill>
                          <a:latin typeface="Times New Roman"/>
                        </a:rPr>
                        <a:t> </a:t>
                      </a:r>
                      <a:r>
                        <a:rPr lang="en-US" sz="3500" dirty="0" err="1">
                          <a:solidFill>
                            <a:srgbClr val="000000"/>
                          </a:solidFill>
                          <a:latin typeface="Times New Roman"/>
                        </a:rPr>
                        <a:t>độ</a:t>
                      </a:r>
                      <a:r>
                        <a:rPr lang="en-US" sz="3500" dirty="0">
                          <a:solidFill>
                            <a:srgbClr val="000000"/>
                          </a:solidFill>
                          <a:latin typeface="Times New Roman"/>
                        </a:rPr>
                        <a:t> </a:t>
                      </a:r>
                      <a:r>
                        <a:rPr lang="en-US" sz="3500" dirty="0" err="1">
                          <a:solidFill>
                            <a:srgbClr val="000000"/>
                          </a:solidFill>
                          <a:latin typeface="Times New Roman"/>
                        </a:rPr>
                        <a:t>xử</a:t>
                      </a:r>
                      <a:r>
                        <a:rPr lang="en-US" sz="3500" dirty="0">
                          <a:solidFill>
                            <a:srgbClr val="000000"/>
                          </a:solidFill>
                          <a:latin typeface="Times New Roman"/>
                        </a:rPr>
                        <a:t> </a:t>
                      </a:r>
                      <a:r>
                        <a:rPr lang="en-US" sz="3500" dirty="0" err="1">
                          <a:solidFill>
                            <a:srgbClr val="000000"/>
                          </a:solidFill>
                          <a:latin typeface="Times New Roman"/>
                        </a:rPr>
                        <a:t>lý</a:t>
                      </a:r>
                      <a:r>
                        <a:rPr lang="en-US" sz="3500" dirty="0">
                          <a:solidFill>
                            <a:srgbClr val="000000"/>
                          </a:solidFill>
                          <a:latin typeface="Times New Roman"/>
                        </a:rPr>
                        <a:t> </a:t>
                      </a:r>
                      <a:r>
                        <a:rPr lang="en-US" sz="3500" dirty="0" err="1">
                          <a:solidFill>
                            <a:srgbClr val="000000"/>
                          </a:solidFill>
                          <a:latin typeface="Times New Roman"/>
                        </a:rPr>
                        <a:t>chậm</a:t>
                      </a:r>
                      <a:r>
                        <a:rPr lang="en-US" sz="3500" dirty="0">
                          <a:solidFill>
                            <a:srgbClr val="000000"/>
                          </a:solidFill>
                          <a:latin typeface="Times New Roman"/>
                        </a:rPr>
                        <a:t>    </a:t>
                      </a:r>
                    </a:p>
                    <a:p>
                      <a:pPr marL="755651" lvl="1" indent="-377825" algn="just">
                        <a:lnSpc>
                          <a:spcPts val="4900"/>
                        </a:lnSpc>
                        <a:buFont typeface="Arial"/>
                        <a:buChar char="•"/>
                      </a:pPr>
                      <a:r>
                        <a:rPr lang="en-US" sz="3500" dirty="0">
                          <a:solidFill>
                            <a:srgbClr val="000000"/>
                          </a:solidFill>
                          <a:latin typeface="Times New Roman"/>
                        </a:rPr>
                        <a:t>  </a:t>
                      </a:r>
                      <a:r>
                        <a:rPr lang="en-US" sz="3500" dirty="0" err="1">
                          <a:solidFill>
                            <a:srgbClr val="000000"/>
                          </a:solidFill>
                          <a:latin typeface="Times New Roman"/>
                        </a:rPr>
                        <a:t>Rủi</a:t>
                      </a:r>
                      <a:r>
                        <a:rPr lang="en-US" sz="3500" dirty="0">
                          <a:solidFill>
                            <a:srgbClr val="000000"/>
                          </a:solidFill>
                          <a:latin typeface="Times New Roman"/>
                        </a:rPr>
                        <a:t> </a:t>
                      </a:r>
                      <a:r>
                        <a:rPr lang="en-US" sz="3500" dirty="0" err="1">
                          <a:solidFill>
                            <a:srgbClr val="000000"/>
                          </a:solidFill>
                          <a:latin typeface="Times New Roman"/>
                        </a:rPr>
                        <a:t>ro</a:t>
                      </a:r>
                      <a:r>
                        <a:rPr lang="en-US" sz="3500" dirty="0">
                          <a:solidFill>
                            <a:srgbClr val="000000"/>
                          </a:solidFill>
                          <a:latin typeface="Times New Roman"/>
                        </a:rPr>
                        <a:t> an </a:t>
                      </a:r>
                      <a:r>
                        <a:rPr lang="en-US" sz="3500" dirty="0" err="1">
                          <a:solidFill>
                            <a:srgbClr val="000000"/>
                          </a:solidFill>
                          <a:latin typeface="Times New Roman"/>
                        </a:rPr>
                        <a:t>ninh</a:t>
                      </a:r>
                      <a:r>
                        <a:rPr lang="en-US" sz="3500" dirty="0">
                          <a:solidFill>
                            <a:srgbClr val="000000"/>
                          </a:solidFill>
                          <a:latin typeface="Times New Roman"/>
                        </a:rPr>
                        <a:t>    </a:t>
                      </a:r>
                    </a:p>
                    <a:p>
                      <a:pPr marL="755651" lvl="1" indent="-377825" algn="just">
                        <a:lnSpc>
                          <a:spcPts val="4900"/>
                        </a:lnSpc>
                        <a:buFont typeface="Arial"/>
                        <a:buChar char="•"/>
                      </a:pPr>
                      <a:r>
                        <a:rPr lang="en-US" sz="3500" dirty="0">
                          <a:solidFill>
                            <a:srgbClr val="000000"/>
                          </a:solidFill>
                          <a:latin typeface="Times New Roman"/>
                        </a:rPr>
                        <a:t>  </a:t>
                      </a:r>
                      <a:r>
                        <a:rPr lang="en-US" sz="3500" dirty="0" err="1">
                          <a:solidFill>
                            <a:srgbClr val="000000"/>
                          </a:solidFill>
                          <a:latin typeface="Times New Roman"/>
                        </a:rPr>
                        <a:t>Khó</a:t>
                      </a:r>
                      <a:r>
                        <a:rPr lang="en-US" sz="3500" dirty="0">
                          <a:solidFill>
                            <a:srgbClr val="000000"/>
                          </a:solidFill>
                          <a:latin typeface="Times New Roman"/>
                        </a:rPr>
                        <a:t> </a:t>
                      </a:r>
                      <a:r>
                        <a:rPr lang="en-US" sz="3500" dirty="0" err="1">
                          <a:solidFill>
                            <a:srgbClr val="000000"/>
                          </a:solidFill>
                          <a:latin typeface="Times New Roman"/>
                        </a:rPr>
                        <a:t>khăn</a:t>
                      </a:r>
                      <a:r>
                        <a:rPr lang="en-US" sz="3500" dirty="0">
                          <a:solidFill>
                            <a:srgbClr val="000000"/>
                          </a:solidFill>
                          <a:latin typeface="Times New Roman"/>
                        </a:rPr>
                        <a:t> </a:t>
                      </a:r>
                      <a:r>
                        <a:rPr lang="en-US" sz="3500" dirty="0" err="1">
                          <a:solidFill>
                            <a:srgbClr val="000000"/>
                          </a:solidFill>
                          <a:latin typeface="Times New Roman"/>
                        </a:rPr>
                        <a:t>trong</a:t>
                      </a:r>
                      <a:r>
                        <a:rPr lang="en-US" sz="3500" dirty="0">
                          <a:solidFill>
                            <a:srgbClr val="000000"/>
                          </a:solidFill>
                          <a:latin typeface="Times New Roman"/>
                        </a:rPr>
                        <a:t> </a:t>
                      </a:r>
                      <a:r>
                        <a:rPr lang="en-US" sz="3500" dirty="0" err="1">
                          <a:solidFill>
                            <a:srgbClr val="000000"/>
                          </a:solidFill>
                          <a:latin typeface="Times New Roman"/>
                        </a:rPr>
                        <a:t>việc</a:t>
                      </a:r>
                      <a:r>
                        <a:rPr lang="en-US" sz="3500" dirty="0">
                          <a:solidFill>
                            <a:srgbClr val="000000"/>
                          </a:solidFill>
                          <a:latin typeface="Times New Roman"/>
                        </a:rPr>
                        <a:t> </a:t>
                      </a:r>
                      <a:r>
                        <a:rPr lang="en-US" sz="3500" dirty="0" err="1">
                          <a:solidFill>
                            <a:srgbClr val="000000"/>
                          </a:solidFill>
                          <a:latin typeface="Times New Roman"/>
                        </a:rPr>
                        <a:t>thay</a:t>
                      </a:r>
                      <a:r>
                        <a:rPr lang="en-US" sz="3500" dirty="0">
                          <a:solidFill>
                            <a:srgbClr val="000000"/>
                          </a:solidFill>
                          <a:latin typeface="Times New Roman"/>
                        </a:rPr>
                        <a:t> </a:t>
                      </a:r>
                      <a:r>
                        <a:rPr lang="en-US" sz="3500" dirty="0" err="1">
                          <a:solidFill>
                            <a:srgbClr val="000000"/>
                          </a:solidFill>
                          <a:latin typeface="Times New Roman"/>
                        </a:rPr>
                        <a:t>đổi</a:t>
                      </a:r>
                      <a:endParaRPr lang="en-US" sz="3500" dirty="0">
                        <a:solidFill>
                          <a:srgbClr val="000000"/>
                        </a:solidFill>
                        <a:latin typeface="Times New Roman"/>
                      </a:endParaRPr>
                    </a:p>
                    <a:p>
                      <a:pPr algn="l">
                        <a:lnSpc>
                          <a:spcPts val="4900"/>
                        </a:lnSpc>
                      </a:pPr>
                      <a:r>
                        <a:rPr lang="en-US" sz="3500" dirty="0">
                          <a:solidFill>
                            <a:srgbClr val="000000"/>
                          </a:solidFill>
                          <a:latin typeface="Times New Roman"/>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1781</Words>
  <Application>Microsoft Office PowerPoint</Application>
  <PresentationFormat>Custom</PresentationFormat>
  <Paragraphs>282</Paragraphs>
  <Slides>51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Prompt Light</vt:lpstr>
      <vt:lpstr>Prompt Bold</vt:lpstr>
      <vt:lpstr>Quicksand</vt:lpstr>
      <vt:lpstr>Arial</vt:lpstr>
      <vt:lpstr>Quicksand Bold</vt:lpstr>
      <vt:lpstr>More Sugar</vt:lpstr>
      <vt:lpstr>Times New Roman Bold</vt:lpstr>
      <vt:lpstr>Calibri</vt:lpstr>
      <vt:lpstr>Times New Roman</vt:lpstr>
      <vt:lpstr>Cabin Medium</vt:lpstr>
      <vt:lpstr>Cabin</vt:lpstr>
      <vt:lpstr>Cabin Bold</vt:lpstr>
      <vt:lpstr>Sigmar One</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KHOÁ LUẬN KỸ SƯ</dc:title>
  <cp:lastModifiedBy>Trường An</cp:lastModifiedBy>
  <cp:revision>2</cp:revision>
  <dcterms:created xsi:type="dcterms:W3CDTF">2006-08-16T00:00:00Z</dcterms:created>
  <dcterms:modified xsi:type="dcterms:W3CDTF">2024-06-24T11:27:47Z</dcterms:modified>
  <dc:identifier>DAGIdwVkTMg</dc:identifier>
</cp:coreProperties>
</file>